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5" r:id="rId3"/>
    <p:sldId id="257" r:id="rId4"/>
    <p:sldId id="284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73" r:id="rId13"/>
    <p:sldId id="274" r:id="rId14"/>
    <p:sldId id="275" r:id="rId15"/>
    <p:sldId id="279" r:id="rId16"/>
    <p:sldId id="276" r:id="rId17"/>
    <p:sldId id="277" r:id="rId18"/>
    <p:sldId id="278" r:id="rId19"/>
    <p:sldId id="266" r:id="rId20"/>
    <p:sldId id="267" r:id="rId21"/>
    <p:sldId id="268" r:id="rId22"/>
    <p:sldId id="269" r:id="rId23"/>
    <p:sldId id="272" r:id="rId24"/>
    <p:sldId id="270" r:id="rId25"/>
    <p:sldId id="271" r:id="rId26"/>
    <p:sldId id="280" r:id="rId27"/>
    <p:sldId id="282" r:id="rId28"/>
    <p:sldId id="281" r:id="rId29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>
        <p:scale>
          <a:sx n="73" d="100"/>
          <a:sy n="73" d="100"/>
        </p:scale>
        <p:origin x="1974" y="10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editar el estilo de subtítulo del patrón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35E866-3A71-4F11-BC56-0F4AB7414BDC}" type="datetimeFigureOut">
              <a:rPr lang="es-CO" smtClean="0"/>
              <a:t>3/03/2020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46CB5F-4EB6-404C-9636-034430CFCEC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0081647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35E866-3A71-4F11-BC56-0F4AB7414BDC}" type="datetimeFigureOut">
              <a:rPr lang="es-CO" smtClean="0"/>
              <a:t>3/03/2020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46CB5F-4EB6-404C-9636-034430CFCEC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6930104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35E866-3A71-4F11-BC56-0F4AB7414BDC}" type="datetimeFigureOut">
              <a:rPr lang="es-CO" smtClean="0"/>
              <a:t>3/03/2020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46CB5F-4EB6-404C-9636-034430CFCEC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6006974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35E866-3A71-4F11-BC56-0F4AB7414BDC}" type="datetimeFigureOut">
              <a:rPr lang="es-CO" smtClean="0"/>
              <a:t>3/03/2020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46CB5F-4EB6-404C-9636-034430CFCEC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026034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35E866-3A71-4F11-BC56-0F4AB7414BDC}" type="datetimeFigureOut">
              <a:rPr lang="es-CO" smtClean="0"/>
              <a:t>3/03/2020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46CB5F-4EB6-404C-9636-034430CFCEC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256119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35E866-3A71-4F11-BC56-0F4AB7414BDC}" type="datetimeFigureOut">
              <a:rPr lang="es-CO" smtClean="0"/>
              <a:t>3/03/2020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46CB5F-4EB6-404C-9636-034430CFCEC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0118287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35E866-3A71-4F11-BC56-0F4AB7414BDC}" type="datetimeFigureOut">
              <a:rPr lang="es-CO" smtClean="0"/>
              <a:t>3/03/2020</a:t>
            </a:fld>
            <a:endParaRPr lang="es-CO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46CB5F-4EB6-404C-9636-034430CFCEC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1945595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35E866-3A71-4F11-BC56-0F4AB7414BDC}" type="datetimeFigureOut">
              <a:rPr lang="es-CO" smtClean="0"/>
              <a:t>3/03/2020</a:t>
            </a:fld>
            <a:endParaRPr lang="es-CO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46CB5F-4EB6-404C-9636-034430CFCEC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341432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35E866-3A71-4F11-BC56-0F4AB7414BDC}" type="datetimeFigureOut">
              <a:rPr lang="es-CO" smtClean="0"/>
              <a:t>3/03/2020</a:t>
            </a:fld>
            <a:endParaRPr lang="es-CO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46CB5F-4EB6-404C-9636-034430CFCEC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3789660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35E866-3A71-4F11-BC56-0F4AB7414BDC}" type="datetimeFigureOut">
              <a:rPr lang="es-CO" smtClean="0"/>
              <a:t>3/03/2020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46CB5F-4EB6-404C-9636-034430CFCEC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0843890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35E866-3A71-4F11-BC56-0F4AB7414BDC}" type="datetimeFigureOut">
              <a:rPr lang="es-CO" smtClean="0"/>
              <a:t>3/03/2020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46CB5F-4EB6-404C-9636-034430CFCEC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084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35E866-3A71-4F11-BC56-0F4AB7414BDC}" type="datetimeFigureOut">
              <a:rPr lang="es-CO" smtClean="0"/>
              <a:t>3/03/2020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46CB5F-4EB6-404C-9636-034430CFCEC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744367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6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smtClean="0"/>
              <a:t>Búsquedas Especializadas y </a:t>
            </a:r>
            <a:r>
              <a:rPr lang="es-ES" dirty="0" smtClean="0"/>
              <a:t>Operadores de </a:t>
            </a:r>
            <a:r>
              <a:rPr lang="es-ES" dirty="0" err="1" smtClean="0"/>
              <a:t>Join</a:t>
            </a:r>
            <a:endParaRPr lang="es-CO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 smtClean="0"/>
              <a:t>Camilo Rey Torres</a:t>
            </a:r>
          </a:p>
          <a:p>
            <a:r>
              <a:rPr lang="es-ES" dirty="0" smtClean="0"/>
              <a:t>Introducción a las Bases de Datos</a:t>
            </a:r>
          </a:p>
          <a:p>
            <a:r>
              <a:rPr lang="es-ES" dirty="0" err="1" smtClean="0"/>
              <a:t>Urosario</a:t>
            </a:r>
            <a:r>
              <a:rPr lang="es-ES" dirty="0" smtClean="0"/>
              <a:t> - MACC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9542689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F80377B-7B54-4A3E-9E3C-B3984078B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Búsquedas </a:t>
            </a:r>
            <a:r>
              <a:rPr lang="es-ES" dirty="0" smtClean="0"/>
              <a:t>combinando tablas</a:t>
            </a:r>
            <a:endParaRPr lang="es-ES" dirty="0"/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D7413432-EFD9-4A3D-B18D-00238281B60E}"/>
              </a:ext>
            </a:extLst>
          </p:cNvPr>
          <p:cNvGrpSpPr/>
          <p:nvPr/>
        </p:nvGrpSpPr>
        <p:grpSpPr>
          <a:xfrm>
            <a:off x="838200" y="1583828"/>
            <a:ext cx="7873999" cy="1438771"/>
            <a:chOff x="838201" y="1380628"/>
            <a:chExt cx="7873999" cy="1438771"/>
          </a:xfrm>
        </p:grpSpPr>
        <p:pic>
          <p:nvPicPr>
            <p:cNvPr id="12290" name="Picture 2">
              <a:extLst>
                <a:ext uri="{FF2B5EF4-FFF2-40B4-BE49-F238E27FC236}">
                  <a16:creationId xmlns:a16="http://schemas.microsoft.com/office/drawing/2014/main" id="{A842B3AE-033C-4DA6-BDD3-F5CE7F3176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2025" y="1954213"/>
              <a:ext cx="7524750" cy="5619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6" name="Grupo 5">
              <a:extLst>
                <a:ext uri="{FF2B5EF4-FFF2-40B4-BE49-F238E27FC236}">
                  <a16:creationId xmlns:a16="http://schemas.microsoft.com/office/drawing/2014/main" id="{BCDC0B6E-6FF8-44EC-972E-C425D41DEBCA}"/>
                </a:ext>
              </a:extLst>
            </p:cNvPr>
            <p:cNvGrpSpPr/>
            <p:nvPr/>
          </p:nvGrpSpPr>
          <p:grpSpPr>
            <a:xfrm>
              <a:off x="838201" y="1380628"/>
              <a:ext cx="7873999" cy="1438771"/>
              <a:chOff x="3929759" y="-1528218"/>
              <a:chExt cx="4160902" cy="1438771"/>
            </a:xfrm>
          </p:grpSpPr>
          <p:sp>
            <p:nvSpPr>
              <p:cNvPr id="7" name="Rectángulo: esquinas redondeadas 6">
                <a:extLst>
                  <a:ext uri="{FF2B5EF4-FFF2-40B4-BE49-F238E27FC236}">
                    <a16:creationId xmlns:a16="http://schemas.microsoft.com/office/drawing/2014/main" id="{C7C270FD-4BA6-44AC-AD10-EE0812C610AE}"/>
                  </a:ext>
                </a:extLst>
              </p:cNvPr>
              <p:cNvSpPr/>
              <p:nvPr/>
            </p:nvSpPr>
            <p:spPr>
              <a:xfrm>
                <a:off x="3929759" y="-1252586"/>
                <a:ext cx="4160902" cy="1163139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6A03038B-E00E-4669-9813-88BC11982A90}"/>
                  </a:ext>
                </a:extLst>
              </p:cNvPr>
              <p:cNvSpPr txBox="1"/>
              <p:nvPr/>
            </p:nvSpPr>
            <p:spPr>
              <a:xfrm>
                <a:off x="5116688" y="-1528218"/>
                <a:ext cx="1733354" cy="461665"/>
              </a:xfrm>
              <a:prstGeom prst="rect">
                <a:avLst/>
              </a:prstGeom>
              <a:solidFill>
                <a:schemeClr val="bg1"/>
              </a:solidFill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s-ES" sz="2400" dirty="0"/>
                  <a:t>Producto Cruz de Tablas</a:t>
                </a:r>
              </a:p>
            </p:txBody>
          </p:sp>
        </p:grpSp>
      </p:grpSp>
      <p:sp>
        <p:nvSpPr>
          <p:cNvPr id="9" name="CuadroTexto 8">
            <a:extLst>
              <a:ext uri="{FF2B5EF4-FFF2-40B4-BE49-F238E27FC236}">
                <a16:creationId xmlns:a16="http://schemas.microsoft.com/office/drawing/2014/main" id="{8075049F-9BAB-4AB5-B2CC-7C482831BB9D}"/>
              </a:ext>
            </a:extLst>
          </p:cNvPr>
          <p:cNvSpPr txBox="1"/>
          <p:nvPr/>
        </p:nvSpPr>
        <p:spPr>
          <a:xfrm>
            <a:off x="9029700" y="1810988"/>
            <a:ext cx="29083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Une todas las tuplas de una tabla con las otras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rgbClr val="FF0000"/>
                </a:solidFill>
              </a:rPr>
              <a:t>No mantiene </a:t>
            </a:r>
            <a:r>
              <a:rPr lang="es-ES" i="1" dirty="0">
                <a:solidFill>
                  <a:srgbClr val="FF0000"/>
                </a:solidFill>
              </a:rPr>
              <a:t>integridad semántica</a:t>
            </a:r>
          </a:p>
        </p:txBody>
      </p:sp>
      <p:pic>
        <p:nvPicPr>
          <p:cNvPr id="12292" name="Picture 4">
            <a:extLst>
              <a:ext uri="{FF2B5EF4-FFF2-40B4-BE49-F238E27FC236}">
                <a16:creationId xmlns:a16="http://schemas.microsoft.com/office/drawing/2014/main" id="{09A3538D-D534-482D-81AC-2D4C9944E6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968" y="4553845"/>
            <a:ext cx="4076700" cy="485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ángulo: esquinas redondeadas 11">
            <a:extLst>
              <a:ext uri="{FF2B5EF4-FFF2-40B4-BE49-F238E27FC236}">
                <a16:creationId xmlns:a16="http://schemas.microsoft.com/office/drawing/2014/main" id="{2AC426C4-008A-49D2-8647-B2EF33B6C455}"/>
              </a:ext>
            </a:extLst>
          </p:cNvPr>
          <p:cNvSpPr/>
          <p:nvPr/>
        </p:nvSpPr>
        <p:spPr>
          <a:xfrm>
            <a:off x="838201" y="4122147"/>
            <a:ext cx="4610100" cy="1163139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047DCF0A-325B-4526-9C50-9DF4EF67DB96}"/>
              </a:ext>
            </a:extLst>
          </p:cNvPr>
          <p:cNvSpPr txBox="1"/>
          <p:nvPr/>
        </p:nvSpPr>
        <p:spPr>
          <a:xfrm>
            <a:off x="2065143" y="3891314"/>
            <a:ext cx="2038350" cy="461665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ES" sz="2400" i="1" dirty="0" err="1"/>
              <a:t>Join</a:t>
            </a:r>
            <a:r>
              <a:rPr lang="es-ES" sz="2400" dirty="0"/>
              <a:t> de Tablas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44E182D9-DC83-4FE0-A83E-D594D7A16A83}"/>
              </a:ext>
            </a:extLst>
          </p:cNvPr>
          <p:cNvSpPr txBox="1"/>
          <p:nvPr/>
        </p:nvSpPr>
        <p:spPr>
          <a:xfrm>
            <a:off x="5740400" y="4088605"/>
            <a:ext cx="540563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Selecciona parejas que tienen</a:t>
            </a:r>
            <a:r>
              <a:rPr lang="es-ES" b="1" i="1" dirty="0"/>
              <a:t> valores iguales en atributos iguales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Entrega una tabla que contiene los atributos </a:t>
            </a:r>
            <a:r>
              <a:rPr lang="es-ES" b="1" i="1" dirty="0"/>
              <a:t>únicos</a:t>
            </a:r>
            <a:r>
              <a:rPr lang="es-ES" dirty="0"/>
              <a:t> a cada una de las tablas.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El </a:t>
            </a:r>
            <a:r>
              <a:rPr lang="es-ES" dirty="0" err="1"/>
              <a:t>join</a:t>
            </a:r>
            <a:r>
              <a:rPr lang="es-ES" dirty="0"/>
              <a:t> puede especificarse por </a:t>
            </a:r>
            <a:r>
              <a:rPr lang="es-ES" b="1" i="1" dirty="0"/>
              <a:t>campo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b="1" i="1" dirty="0"/>
          </a:p>
        </p:txBody>
      </p:sp>
    </p:spTree>
    <p:extLst>
      <p:ext uri="{BB962C8B-B14F-4D97-AF65-F5344CB8AC3E}">
        <p14:creationId xmlns:p14="http://schemas.microsoft.com/office/powerpoint/2010/main" val="34023347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D7ABDB-6AED-4C07-99C6-AF8AEDF6E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995" y="49027"/>
            <a:ext cx="10795000" cy="1325563"/>
          </a:xfrm>
        </p:spPr>
        <p:txBody>
          <a:bodyPr/>
          <a:lstStyle/>
          <a:p>
            <a:r>
              <a:rPr lang="es-ES" dirty="0"/>
              <a:t>En la práctica: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F708A66E-5562-4ACF-A2BB-8A7B3D476E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1875" t="25279" r="10208" b="44295"/>
          <a:stretch/>
        </p:blipFill>
        <p:spPr>
          <a:xfrm>
            <a:off x="5242089" y="3043811"/>
            <a:ext cx="6745916" cy="3765162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91878B9C-D007-4854-B10A-A7E7C597608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5000" t="24328" r="13047" b="45365"/>
          <a:stretch/>
        </p:blipFill>
        <p:spPr>
          <a:xfrm>
            <a:off x="203995" y="1060836"/>
            <a:ext cx="3882230" cy="3235193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6289BC4C-ED08-4399-AA5C-B253E094D38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6055" t="22901" r="14687" b="54279"/>
          <a:stretch/>
        </p:blipFill>
        <p:spPr>
          <a:xfrm>
            <a:off x="203995" y="3891096"/>
            <a:ext cx="3497581" cy="2833484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7B78F965-1C3B-42F3-A289-985BD48C350A}"/>
              </a:ext>
            </a:extLst>
          </p:cNvPr>
          <p:cNvSpPr txBox="1"/>
          <p:nvPr/>
        </p:nvSpPr>
        <p:spPr>
          <a:xfrm>
            <a:off x="5747632" y="2309677"/>
            <a:ext cx="4453327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ES" b="1" dirty="0"/>
              <a:t>SELECT</a:t>
            </a:r>
            <a:r>
              <a:rPr lang="es-ES" dirty="0"/>
              <a:t> *</a:t>
            </a:r>
          </a:p>
          <a:p>
            <a:r>
              <a:rPr lang="es-ES" b="1" dirty="0"/>
              <a:t>FROM</a:t>
            </a:r>
            <a:r>
              <a:rPr lang="es-ES" dirty="0"/>
              <a:t> instructor </a:t>
            </a:r>
            <a:r>
              <a:rPr lang="es-ES" b="1" dirty="0"/>
              <a:t>NATURAL JOIN</a:t>
            </a:r>
            <a:r>
              <a:rPr lang="es-ES" dirty="0"/>
              <a:t> </a:t>
            </a:r>
            <a:r>
              <a:rPr lang="es-ES" dirty="0" err="1"/>
              <a:t>department</a:t>
            </a:r>
            <a:r>
              <a:rPr lang="es-ES" dirty="0"/>
              <a:t> 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4BE497AE-9F15-4C67-A4A2-016443EFDBCE}"/>
              </a:ext>
            </a:extLst>
          </p:cNvPr>
          <p:cNvSpPr txBox="1"/>
          <p:nvPr/>
        </p:nvSpPr>
        <p:spPr>
          <a:xfrm>
            <a:off x="5747632" y="740016"/>
            <a:ext cx="6240373" cy="12003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ES" b="1" dirty="0"/>
              <a:t>SELECT</a:t>
            </a:r>
            <a:r>
              <a:rPr lang="es-ES" dirty="0"/>
              <a:t> </a:t>
            </a:r>
            <a:r>
              <a:rPr lang="es-ES" i="1" dirty="0" err="1"/>
              <a:t>instructor</a:t>
            </a:r>
            <a:r>
              <a:rPr lang="es-ES" dirty="0" err="1"/>
              <a:t>.ID,</a:t>
            </a:r>
            <a:r>
              <a:rPr lang="es-ES" i="1" dirty="0" err="1"/>
              <a:t>instructor.</a:t>
            </a:r>
            <a:r>
              <a:rPr lang="es-ES" dirty="0" err="1"/>
              <a:t>name</a:t>
            </a:r>
            <a:r>
              <a:rPr lang="es-ES" dirty="0"/>
              <a:t>, </a:t>
            </a:r>
            <a:r>
              <a:rPr lang="es-ES" i="1" dirty="0" err="1"/>
              <a:t>instructor.</a:t>
            </a:r>
            <a:r>
              <a:rPr lang="es-ES" dirty="0" err="1"/>
              <a:t>salary</a:t>
            </a:r>
            <a:r>
              <a:rPr lang="es-ES" dirty="0"/>
              <a:t>, </a:t>
            </a:r>
            <a:r>
              <a:rPr lang="es-ES" i="1" dirty="0" err="1"/>
              <a:t>instructor.</a:t>
            </a:r>
            <a:r>
              <a:rPr lang="es-ES" dirty="0" err="1"/>
              <a:t>dept_name</a:t>
            </a:r>
            <a:r>
              <a:rPr lang="es-ES" dirty="0"/>
              <a:t>, </a:t>
            </a:r>
            <a:r>
              <a:rPr lang="es-ES" i="1" dirty="0" err="1"/>
              <a:t>department.</a:t>
            </a:r>
            <a:r>
              <a:rPr lang="es-ES" dirty="0" err="1"/>
              <a:t>building</a:t>
            </a:r>
            <a:r>
              <a:rPr lang="es-ES" dirty="0"/>
              <a:t>, </a:t>
            </a:r>
            <a:r>
              <a:rPr lang="es-ES" i="1" dirty="0" err="1"/>
              <a:t>department.</a:t>
            </a:r>
            <a:r>
              <a:rPr lang="es-ES" dirty="0" err="1"/>
              <a:t>budget</a:t>
            </a:r>
            <a:endParaRPr lang="es-ES" dirty="0"/>
          </a:p>
          <a:p>
            <a:r>
              <a:rPr lang="es-ES" b="1" dirty="0"/>
              <a:t>FROM</a:t>
            </a:r>
            <a:r>
              <a:rPr lang="es-ES" dirty="0"/>
              <a:t> instructor, </a:t>
            </a:r>
            <a:r>
              <a:rPr lang="es-ES" dirty="0" err="1"/>
              <a:t>department</a:t>
            </a:r>
            <a:endParaRPr lang="es-ES" dirty="0"/>
          </a:p>
          <a:p>
            <a:r>
              <a:rPr lang="es-ES" b="1" dirty="0"/>
              <a:t>WHERE</a:t>
            </a:r>
            <a:r>
              <a:rPr lang="es-ES" dirty="0"/>
              <a:t> </a:t>
            </a:r>
            <a:r>
              <a:rPr lang="es-ES" i="1" dirty="0" err="1"/>
              <a:t>instructor.</a:t>
            </a:r>
            <a:r>
              <a:rPr lang="es-ES" dirty="0" err="1"/>
              <a:t>dept_name</a:t>
            </a:r>
            <a:r>
              <a:rPr lang="es-ES" dirty="0"/>
              <a:t> = </a:t>
            </a:r>
            <a:r>
              <a:rPr lang="es-ES" i="1" dirty="0" err="1"/>
              <a:t>department.</a:t>
            </a:r>
            <a:r>
              <a:rPr lang="es-ES" dirty="0" err="1"/>
              <a:t>dept_name</a:t>
            </a:r>
            <a:r>
              <a:rPr lang="es-ES" dirty="0"/>
              <a:t> 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632DC8A5-4FBE-4911-9ECF-3D754358AE1A}"/>
              </a:ext>
            </a:extLst>
          </p:cNvPr>
          <p:cNvSpPr txBox="1"/>
          <p:nvPr/>
        </p:nvSpPr>
        <p:spPr>
          <a:xfrm>
            <a:off x="5747632" y="370684"/>
            <a:ext cx="2143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Con el </a:t>
            </a:r>
            <a:r>
              <a:rPr lang="es-ES" dirty="0">
                <a:solidFill>
                  <a:srgbClr val="FF0000"/>
                </a:solidFill>
              </a:rPr>
              <a:t>producto cruz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836A7A36-DB30-4396-B72D-70EAAEF84345}"/>
              </a:ext>
            </a:extLst>
          </p:cNvPr>
          <p:cNvSpPr txBox="1"/>
          <p:nvPr/>
        </p:nvSpPr>
        <p:spPr>
          <a:xfrm>
            <a:off x="5747632" y="1940345"/>
            <a:ext cx="1389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Con el </a:t>
            </a:r>
            <a:r>
              <a:rPr lang="es-ES" dirty="0" err="1">
                <a:solidFill>
                  <a:srgbClr val="FF0000"/>
                </a:solidFill>
              </a:rPr>
              <a:t>join</a:t>
            </a:r>
            <a:endParaRPr lang="es-E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65523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8042A9-1BC8-48EA-8E06-1DDCD0EB1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Los Diferentes </a:t>
            </a:r>
            <a:r>
              <a:rPr lang="es-ES" dirty="0" err="1" smtClean="0"/>
              <a:t>Joins</a:t>
            </a:r>
            <a:endParaRPr lang="es-E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AF25F4E-0BC6-4CE4-91C1-D023C65D53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Introducción a las Bases de Datos</a:t>
            </a:r>
          </a:p>
          <a:p>
            <a:r>
              <a:rPr lang="es-ES" dirty="0"/>
              <a:t>Camilo Rey Torres</a:t>
            </a:r>
          </a:p>
          <a:p>
            <a:r>
              <a:rPr lang="es-ES" dirty="0"/>
              <a:t>MACC - </a:t>
            </a:r>
            <a:r>
              <a:rPr lang="es-ES" dirty="0" err="1"/>
              <a:t>URosario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8595142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F80377B-7B54-4A3E-9E3C-B3984078B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Recorderis</a:t>
            </a:r>
            <a:r>
              <a:rPr lang="es-ES" dirty="0" smtClean="0"/>
              <a:t> del </a:t>
            </a:r>
            <a:r>
              <a:rPr lang="es-ES" dirty="0" err="1" smtClean="0"/>
              <a:t>Join</a:t>
            </a:r>
            <a:endParaRPr lang="es-ES" dirty="0"/>
          </a:p>
        </p:txBody>
      </p:sp>
      <p:pic>
        <p:nvPicPr>
          <p:cNvPr id="12292" name="Picture 4">
            <a:extLst>
              <a:ext uri="{FF2B5EF4-FFF2-40B4-BE49-F238E27FC236}">
                <a16:creationId xmlns:a16="http://schemas.microsoft.com/office/drawing/2014/main" id="{09A3538D-D534-482D-81AC-2D4C9944E6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668" y="2174338"/>
            <a:ext cx="4076700" cy="485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ángulo: esquinas redondeadas 11">
            <a:extLst>
              <a:ext uri="{FF2B5EF4-FFF2-40B4-BE49-F238E27FC236}">
                <a16:creationId xmlns:a16="http://schemas.microsoft.com/office/drawing/2014/main" id="{2AC426C4-008A-49D2-8647-B2EF33B6C455}"/>
              </a:ext>
            </a:extLst>
          </p:cNvPr>
          <p:cNvSpPr/>
          <p:nvPr/>
        </p:nvSpPr>
        <p:spPr>
          <a:xfrm>
            <a:off x="1045968" y="1817097"/>
            <a:ext cx="4610100" cy="1163139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047DCF0A-325B-4526-9C50-9DF4EF67DB96}"/>
              </a:ext>
            </a:extLst>
          </p:cNvPr>
          <p:cNvSpPr txBox="1"/>
          <p:nvPr/>
        </p:nvSpPr>
        <p:spPr>
          <a:xfrm>
            <a:off x="2272910" y="1586264"/>
            <a:ext cx="2038350" cy="461665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ES" sz="2400" i="1" dirty="0" err="1"/>
              <a:t>Join</a:t>
            </a:r>
            <a:r>
              <a:rPr lang="es-ES" sz="2400" dirty="0"/>
              <a:t> de Tablas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44E182D9-DC83-4FE0-A83E-D594D7A16A83}"/>
              </a:ext>
            </a:extLst>
          </p:cNvPr>
          <p:cNvSpPr txBox="1"/>
          <p:nvPr/>
        </p:nvSpPr>
        <p:spPr>
          <a:xfrm>
            <a:off x="5948167" y="1783555"/>
            <a:ext cx="540563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smtClean="0">
                <a:solidFill>
                  <a:srgbClr val="FF0000"/>
                </a:solidFill>
              </a:rPr>
              <a:t>El </a:t>
            </a:r>
            <a:r>
              <a:rPr lang="es-ES" dirty="0" err="1">
                <a:solidFill>
                  <a:srgbClr val="FF0000"/>
                </a:solidFill>
              </a:rPr>
              <a:t>join</a:t>
            </a:r>
            <a:r>
              <a:rPr lang="es-ES" dirty="0">
                <a:solidFill>
                  <a:srgbClr val="FF0000"/>
                </a:solidFill>
              </a:rPr>
              <a:t> </a:t>
            </a:r>
            <a:r>
              <a:rPr lang="es-ES" dirty="0" smtClean="0">
                <a:solidFill>
                  <a:srgbClr val="FF0000"/>
                </a:solidFill>
              </a:rPr>
              <a:t>debe </a:t>
            </a:r>
            <a:r>
              <a:rPr lang="es-ES" dirty="0">
                <a:solidFill>
                  <a:srgbClr val="FF0000"/>
                </a:solidFill>
              </a:rPr>
              <a:t>especificarse por </a:t>
            </a:r>
            <a:r>
              <a:rPr lang="es-ES" b="1" i="1" dirty="0" smtClean="0">
                <a:solidFill>
                  <a:srgbClr val="FF0000"/>
                </a:solidFill>
              </a:rPr>
              <a:t>campo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 smtClean="0"/>
              <a:t>Join</a:t>
            </a:r>
            <a:r>
              <a:rPr lang="es-ES" dirty="0" smtClean="0"/>
              <a:t> concatena registros que tienen el mismo valor del campo.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smtClean="0"/>
              <a:t>JOIN </a:t>
            </a:r>
            <a:r>
              <a:rPr lang="es-ES" dirty="0" smtClean="0">
                <a:solidFill>
                  <a:srgbClr val="FF0000"/>
                </a:solidFill>
              </a:rPr>
              <a:t>debería ser </a:t>
            </a:r>
            <a:r>
              <a:rPr lang="es-ES" dirty="0" smtClean="0"/>
              <a:t>operador </a:t>
            </a:r>
            <a:r>
              <a:rPr lang="es-ES" dirty="0" smtClean="0">
                <a:solidFill>
                  <a:srgbClr val="FF0000"/>
                </a:solidFill>
              </a:rPr>
              <a:t>binario</a:t>
            </a:r>
            <a:endParaRPr lang="es-ES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b="1" i="1" dirty="0"/>
          </a:p>
        </p:txBody>
      </p:sp>
      <p:pic>
        <p:nvPicPr>
          <p:cNvPr id="1026" name="Picture 2" descr="https://latex.codecogs.com/png.latex?%5Cdpi%7B200%7D%20%5Chuge%20%5Cmathcal%7BT%7D_1%5Cbowtie_A%20%5Cmathcal%7BT%7D_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3854" y="3421919"/>
            <a:ext cx="2505075" cy="619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ángulo: esquinas redondeadas 13">
            <a:extLst>
              <a:ext uri="{FF2B5EF4-FFF2-40B4-BE49-F238E27FC236}">
                <a16:creationId xmlns:a16="http://schemas.microsoft.com/office/drawing/2014/main" id="{2CC2F751-972C-4FD9-81DE-A2694426FDDD}"/>
              </a:ext>
            </a:extLst>
          </p:cNvPr>
          <p:cNvSpPr/>
          <p:nvPr/>
        </p:nvSpPr>
        <p:spPr>
          <a:xfrm>
            <a:off x="3366391" y="3645885"/>
            <a:ext cx="509784" cy="45231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551D8832-2BB1-45FD-8E94-86561B669F89}"/>
              </a:ext>
            </a:extLst>
          </p:cNvPr>
          <p:cNvSpPr txBox="1"/>
          <p:nvPr/>
        </p:nvSpPr>
        <p:spPr>
          <a:xfrm>
            <a:off x="5871466" y="3271875"/>
            <a:ext cx="3849679" cy="120032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smtClean="0"/>
              <a:t>Atributo sobre el cual se hace el </a:t>
            </a:r>
            <a:r>
              <a:rPr lang="es-ES" dirty="0" err="1" smtClean="0"/>
              <a:t>join</a:t>
            </a: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smtClean="0">
                <a:solidFill>
                  <a:srgbClr val="FF0000"/>
                </a:solidFill>
              </a:rPr>
              <a:t>Valores iguales </a:t>
            </a:r>
            <a:r>
              <a:rPr lang="es-ES" dirty="0" smtClean="0"/>
              <a:t>son concatenados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smtClean="0"/>
              <a:t>Consistencia semántica depende del administrador de la DB</a:t>
            </a:r>
            <a:endParaRPr lang="es-ES" dirty="0" smtClean="0"/>
          </a:p>
        </p:txBody>
      </p: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6308261A-6047-46C7-A7FF-73F92A8F96C8}"/>
              </a:ext>
            </a:extLst>
          </p:cNvPr>
          <p:cNvCxnSpPr>
            <a:cxnSpLocks/>
            <a:stCxn id="16" idx="3"/>
            <a:endCxn id="17" idx="1"/>
          </p:cNvCxnSpPr>
          <p:nvPr/>
        </p:nvCxnSpPr>
        <p:spPr>
          <a:xfrm>
            <a:off x="3876175" y="3872040"/>
            <a:ext cx="1995291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39151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Ejemplo: Zoológico (mal </a:t>
            </a:r>
            <a:r>
              <a:rPr lang="es-ES" dirty="0" err="1" smtClean="0">
                <a:solidFill>
                  <a:srgbClr val="FF0000"/>
                </a:solidFill>
              </a:rPr>
              <a:t>join</a:t>
            </a:r>
            <a:r>
              <a:rPr lang="es-ES" dirty="0" smtClean="0"/>
              <a:t>)</a:t>
            </a:r>
            <a:endParaRPr lang="es-CO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11553" t="16061" r="56401" b="18283"/>
          <a:stretch/>
        </p:blipFill>
        <p:spPr>
          <a:xfrm>
            <a:off x="838200" y="1690688"/>
            <a:ext cx="4165444" cy="480060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/>
          <a:srcRect l="11667" t="15455" r="50151" b="43939"/>
          <a:stretch/>
        </p:blipFill>
        <p:spPr>
          <a:xfrm>
            <a:off x="5397784" y="1392382"/>
            <a:ext cx="6230720" cy="3727306"/>
          </a:xfrm>
          <a:prstGeom prst="rect">
            <a:avLst/>
          </a:prstGeom>
        </p:spPr>
      </p:pic>
      <p:sp>
        <p:nvSpPr>
          <p:cNvPr id="6" name="Rectángulo: esquinas redondeadas 13">
            <a:extLst>
              <a:ext uri="{FF2B5EF4-FFF2-40B4-BE49-F238E27FC236}">
                <a16:creationId xmlns:a16="http://schemas.microsoft.com/office/drawing/2014/main" id="{2CC2F751-972C-4FD9-81DE-A2694426FDDD}"/>
              </a:ext>
            </a:extLst>
          </p:cNvPr>
          <p:cNvSpPr/>
          <p:nvPr/>
        </p:nvSpPr>
        <p:spPr>
          <a:xfrm>
            <a:off x="5327543" y="2276475"/>
            <a:ext cx="1895707" cy="3069741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551D8832-2BB1-45FD-8E94-86561B669F89}"/>
              </a:ext>
            </a:extLst>
          </p:cNvPr>
          <p:cNvSpPr txBox="1"/>
          <p:nvPr/>
        </p:nvSpPr>
        <p:spPr>
          <a:xfrm>
            <a:off x="6275396" y="5655544"/>
            <a:ext cx="3849679" cy="6463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 smtClean="0"/>
              <a:t>Animal_ID</a:t>
            </a:r>
            <a:r>
              <a:rPr lang="es-ES" dirty="0" smtClean="0"/>
              <a:t> INTEGER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 smtClean="0"/>
              <a:t>EspecialidadCuidador_ID</a:t>
            </a:r>
            <a:r>
              <a:rPr lang="es-ES" dirty="0" smtClean="0"/>
              <a:t> INTEGER</a:t>
            </a:r>
            <a:endParaRPr lang="es-ES" dirty="0"/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6308261A-6047-46C7-A7FF-73F92A8F96C8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>
            <a:off x="6275397" y="5346216"/>
            <a:ext cx="1924839" cy="30932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ángulo: esquinas redondeadas 13">
            <a:extLst>
              <a:ext uri="{FF2B5EF4-FFF2-40B4-BE49-F238E27FC236}">
                <a16:creationId xmlns:a16="http://schemas.microsoft.com/office/drawing/2014/main" id="{2CC2F751-972C-4FD9-81DE-A2694426FDDD}"/>
              </a:ext>
            </a:extLst>
          </p:cNvPr>
          <p:cNvSpPr/>
          <p:nvPr/>
        </p:nvSpPr>
        <p:spPr>
          <a:xfrm>
            <a:off x="733425" y="2466975"/>
            <a:ext cx="1606342" cy="422910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6308261A-6047-46C7-A7FF-73F92A8F96C8}"/>
              </a:ext>
            </a:extLst>
          </p:cNvPr>
          <p:cNvCxnSpPr>
            <a:cxnSpLocks/>
          </p:cNvCxnSpPr>
          <p:nvPr/>
        </p:nvCxnSpPr>
        <p:spPr>
          <a:xfrm flipV="1">
            <a:off x="2339767" y="6136872"/>
            <a:ext cx="3950195" cy="7213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uadroTexto 19"/>
          <p:cNvSpPr txBox="1"/>
          <p:nvPr/>
        </p:nvSpPr>
        <p:spPr>
          <a:xfrm>
            <a:off x="6019800" y="6321006"/>
            <a:ext cx="525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smtClean="0">
                <a:solidFill>
                  <a:srgbClr val="FF0000"/>
                </a:solidFill>
              </a:rPr>
              <a:t>Semánticamente no tienen NADA QUE VER!!!!</a:t>
            </a:r>
            <a:endParaRPr lang="es-CO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6090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Ejemplo: Zoológico (buen </a:t>
            </a:r>
            <a:r>
              <a:rPr lang="es-ES" dirty="0" err="1" smtClean="0">
                <a:solidFill>
                  <a:srgbClr val="FF0000"/>
                </a:solidFill>
              </a:rPr>
              <a:t>join</a:t>
            </a:r>
            <a:r>
              <a:rPr lang="es-ES" dirty="0" smtClean="0"/>
              <a:t>)</a:t>
            </a:r>
            <a:endParaRPr lang="es-CO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"/>
          <a:srcRect l="11379" t="15812" r="35928" b="43504"/>
          <a:stretch/>
        </p:blipFill>
        <p:spPr>
          <a:xfrm>
            <a:off x="2250278" y="2039814"/>
            <a:ext cx="7491413" cy="3253571"/>
          </a:xfrm>
          <a:prstGeom prst="rect">
            <a:avLst/>
          </a:prstGeom>
        </p:spPr>
      </p:pic>
      <p:pic>
        <p:nvPicPr>
          <p:cNvPr id="2050" name="Picture 2" descr="https://latex.codecogs.com/png.latex?%5Cdpi%7B200%7D%20%5Clarge%20Cuidador%5Cbowtie_%7BcuidadorID%7D%20especialidad%5C_Cuidador%20%5Cbowtie_%7BfamiliaID%7D%20famili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198" y="1504950"/>
            <a:ext cx="10315575" cy="371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4"/>
          <a:srcRect l="13013" t="15983" r="41603" b="77008"/>
          <a:stretch/>
        </p:blipFill>
        <p:spPr>
          <a:xfrm>
            <a:off x="973015" y="5893984"/>
            <a:ext cx="8299938" cy="720969"/>
          </a:xfrm>
          <a:prstGeom prst="rect">
            <a:avLst/>
          </a:prstGeom>
        </p:spPr>
      </p:pic>
      <p:sp>
        <p:nvSpPr>
          <p:cNvPr id="15" name="Rectángulo: esquinas redondeadas 11">
            <a:extLst>
              <a:ext uri="{FF2B5EF4-FFF2-40B4-BE49-F238E27FC236}">
                <a16:creationId xmlns:a16="http://schemas.microsoft.com/office/drawing/2014/main" id="{2AC426C4-008A-49D2-8647-B2EF33B6C455}"/>
              </a:ext>
            </a:extLst>
          </p:cNvPr>
          <p:cNvSpPr/>
          <p:nvPr/>
        </p:nvSpPr>
        <p:spPr>
          <a:xfrm>
            <a:off x="838198" y="5583566"/>
            <a:ext cx="8739556" cy="1163139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047DCF0A-325B-4526-9C50-9DF4EF67DB96}"/>
              </a:ext>
            </a:extLst>
          </p:cNvPr>
          <p:cNvSpPr txBox="1"/>
          <p:nvPr/>
        </p:nvSpPr>
        <p:spPr>
          <a:xfrm>
            <a:off x="2780247" y="5379905"/>
            <a:ext cx="4089475" cy="461665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ES" sz="2400" i="1" dirty="0" smtClean="0"/>
              <a:t>Alternativa (con producto cruz)</a:t>
            </a:r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val="19974778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JOIN Clásico (INNER JOIN):</a:t>
            </a:r>
            <a:endParaRPr lang="es-CO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l="11667" t="16033" r="23422" b="59523"/>
          <a:stretch/>
        </p:blipFill>
        <p:spPr>
          <a:xfrm>
            <a:off x="321130" y="1404258"/>
            <a:ext cx="9753600" cy="206610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/>
          <a:srcRect l="11756" t="16032" r="24137" b="60317"/>
          <a:stretch/>
        </p:blipFill>
        <p:spPr>
          <a:xfrm>
            <a:off x="321129" y="3733349"/>
            <a:ext cx="9678130" cy="2008413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551D8832-2BB1-45FD-8E94-86561B669F89}"/>
              </a:ext>
            </a:extLst>
          </p:cNvPr>
          <p:cNvSpPr txBox="1"/>
          <p:nvPr/>
        </p:nvSpPr>
        <p:spPr>
          <a:xfrm>
            <a:off x="8108278" y="529327"/>
            <a:ext cx="3849679" cy="120032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smtClean="0"/>
              <a:t>Debemos especificar el atributo sobre el cual hacer el </a:t>
            </a:r>
            <a:r>
              <a:rPr lang="es-ES" dirty="0" err="1" smtClean="0"/>
              <a:t>join</a:t>
            </a:r>
            <a:endParaRPr lang="es-E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smtClean="0"/>
              <a:t>Tabla resultante tiene la longitud de la tabla más corta (evita </a:t>
            </a:r>
            <a:r>
              <a:rPr lang="es-ES" dirty="0" err="1" smtClean="0"/>
              <a:t>nulls</a:t>
            </a:r>
            <a:r>
              <a:rPr lang="es-ES" dirty="0" smtClean="0"/>
              <a:t>).</a:t>
            </a:r>
            <a:endParaRPr lang="es-ES" dirty="0"/>
          </a:p>
        </p:txBody>
      </p:sp>
      <p:sp>
        <p:nvSpPr>
          <p:cNvPr id="6" name="Rectángulo: esquinas redondeadas 13">
            <a:extLst>
              <a:ext uri="{FF2B5EF4-FFF2-40B4-BE49-F238E27FC236}">
                <a16:creationId xmlns:a16="http://schemas.microsoft.com/office/drawing/2014/main" id="{2CC2F751-972C-4FD9-81DE-A2694426FDDD}"/>
              </a:ext>
            </a:extLst>
          </p:cNvPr>
          <p:cNvSpPr/>
          <p:nvPr/>
        </p:nvSpPr>
        <p:spPr>
          <a:xfrm>
            <a:off x="321129" y="1352601"/>
            <a:ext cx="2872693" cy="3350028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Rectángulo: esquinas redondeadas 13">
            <a:extLst>
              <a:ext uri="{FF2B5EF4-FFF2-40B4-BE49-F238E27FC236}">
                <a16:creationId xmlns:a16="http://schemas.microsoft.com/office/drawing/2014/main" id="{2CC2F751-972C-4FD9-81DE-A2694426FDDD}"/>
              </a:ext>
            </a:extLst>
          </p:cNvPr>
          <p:cNvSpPr/>
          <p:nvPr/>
        </p:nvSpPr>
        <p:spPr>
          <a:xfrm>
            <a:off x="3193822" y="1404258"/>
            <a:ext cx="4721810" cy="515031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6308261A-6047-46C7-A7FF-73F92A8F96C8}"/>
              </a:ext>
            </a:extLst>
          </p:cNvPr>
          <p:cNvCxnSpPr>
            <a:cxnSpLocks/>
            <a:stCxn id="8" idx="0"/>
            <a:endCxn id="5" idx="1"/>
          </p:cNvCxnSpPr>
          <p:nvPr/>
        </p:nvCxnSpPr>
        <p:spPr>
          <a:xfrm flipV="1">
            <a:off x="5554727" y="1129492"/>
            <a:ext cx="2553551" cy="27476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uadroTexto 13">
            <a:extLst>
              <a:ext uri="{FF2B5EF4-FFF2-40B4-BE49-F238E27FC236}">
                <a16:creationId xmlns:a16="http://schemas.microsoft.com/office/drawing/2014/main" id="{551D8832-2BB1-45FD-8E94-86561B669F89}"/>
              </a:ext>
            </a:extLst>
          </p:cNvPr>
          <p:cNvSpPr txBox="1"/>
          <p:nvPr/>
        </p:nvSpPr>
        <p:spPr>
          <a:xfrm>
            <a:off x="8108277" y="3698958"/>
            <a:ext cx="3849679" cy="3693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smtClean="0">
                <a:solidFill>
                  <a:srgbClr val="FF0000"/>
                </a:solidFill>
              </a:rPr>
              <a:t>No es simétrico</a:t>
            </a:r>
            <a:endParaRPr lang="es-ES" dirty="0">
              <a:solidFill>
                <a:srgbClr val="FF0000"/>
              </a:solidFill>
            </a:endParaRPr>
          </a:p>
        </p:txBody>
      </p: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6308261A-6047-46C7-A7FF-73F92A8F96C8}"/>
              </a:ext>
            </a:extLst>
          </p:cNvPr>
          <p:cNvCxnSpPr>
            <a:cxnSpLocks/>
            <a:stCxn id="6" idx="3"/>
            <a:endCxn id="14" idx="1"/>
          </p:cNvCxnSpPr>
          <p:nvPr/>
        </p:nvCxnSpPr>
        <p:spPr>
          <a:xfrm>
            <a:off x="3193822" y="3027615"/>
            <a:ext cx="4914455" cy="85600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uadroTexto 16"/>
          <p:cNvSpPr txBox="1"/>
          <p:nvPr/>
        </p:nvSpPr>
        <p:spPr>
          <a:xfrm>
            <a:off x="3769179" y="100154"/>
            <a:ext cx="525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smtClean="0">
                <a:solidFill>
                  <a:srgbClr val="FF0000"/>
                </a:solidFill>
              </a:rPr>
              <a:t>Semánticamente no tienen NADA QUE VER!!!!</a:t>
            </a:r>
            <a:endParaRPr lang="es-CO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02204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85315"/>
            <a:ext cx="10515600" cy="1325563"/>
          </a:xfrm>
        </p:spPr>
        <p:txBody>
          <a:bodyPr/>
          <a:lstStyle/>
          <a:p>
            <a:r>
              <a:rPr lang="es-ES" dirty="0" smtClean="0"/>
              <a:t>El OUTER JOIN</a:t>
            </a:r>
            <a:endParaRPr lang="es-CO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l="11667" t="15873" r="20744" b="16984"/>
          <a:stretch/>
        </p:blipFill>
        <p:spPr>
          <a:xfrm>
            <a:off x="838200" y="1410878"/>
            <a:ext cx="9748158" cy="5447122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551D8832-2BB1-45FD-8E94-86561B669F89}"/>
              </a:ext>
            </a:extLst>
          </p:cNvPr>
          <p:cNvSpPr txBox="1"/>
          <p:nvPr/>
        </p:nvSpPr>
        <p:spPr>
          <a:xfrm>
            <a:off x="6584279" y="535947"/>
            <a:ext cx="5293396" cy="9233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smtClean="0"/>
              <a:t>Debemos especificar a </a:t>
            </a:r>
            <a:r>
              <a:rPr lang="es-ES" dirty="0" smtClean="0">
                <a:solidFill>
                  <a:srgbClr val="FF0000"/>
                </a:solidFill>
              </a:rPr>
              <a:t>cual lado </a:t>
            </a:r>
            <a:r>
              <a:rPr lang="es-ES" dirty="0" smtClean="0"/>
              <a:t>se hará el </a:t>
            </a:r>
            <a:r>
              <a:rPr lang="es-ES" dirty="0" err="1" smtClean="0"/>
              <a:t>join</a:t>
            </a:r>
            <a:endParaRPr lang="es-ES" dirty="0" smtClean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smtClean="0"/>
              <a:t>Si hay registros para los cuales no hay correspondencia, se completa con NULL.</a:t>
            </a:r>
          </a:p>
        </p:txBody>
      </p:sp>
      <p:sp>
        <p:nvSpPr>
          <p:cNvPr id="5" name="Rectángulo: esquinas redondeadas 13">
            <a:extLst>
              <a:ext uri="{FF2B5EF4-FFF2-40B4-BE49-F238E27FC236}">
                <a16:creationId xmlns:a16="http://schemas.microsoft.com/office/drawing/2014/main" id="{2CC2F751-972C-4FD9-81DE-A2694426FDDD}"/>
              </a:ext>
            </a:extLst>
          </p:cNvPr>
          <p:cNvSpPr/>
          <p:nvPr/>
        </p:nvSpPr>
        <p:spPr>
          <a:xfrm>
            <a:off x="1669822" y="1410878"/>
            <a:ext cx="2063978" cy="515031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6308261A-6047-46C7-A7FF-73F92A8F96C8}"/>
              </a:ext>
            </a:extLst>
          </p:cNvPr>
          <p:cNvCxnSpPr>
            <a:cxnSpLocks/>
            <a:stCxn id="5" idx="0"/>
            <a:endCxn id="4" idx="1"/>
          </p:cNvCxnSpPr>
          <p:nvPr/>
        </p:nvCxnSpPr>
        <p:spPr>
          <a:xfrm flipV="1">
            <a:off x="2701811" y="997612"/>
            <a:ext cx="3882468" cy="41326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uadroTexto 7"/>
          <p:cNvSpPr txBox="1"/>
          <p:nvPr/>
        </p:nvSpPr>
        <p:spPr>
          <a:xfrm>
            <a:off x="10155692" y="3482459"/>
            <a:ext cx="1950583" cy="3385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s-ES" sz="1600" dirty="0" smtClean="0"/>
              <a:t>CORRESPONDENCIA</a:t>
            </a:r>
            <a:endParaRPr lang="es-CO" sz="1600" dirty="0"/>
          </a:p>
        </p:txBody>
      </p:sp>
      <p:sp>
        <p:nvSpPr>
          <p:cNvPr id="9" name="Cerrar llave 8"/>
          <p:cNvSpPr/>
          <p:nvPr/>
        </p:nvSpPr>
        <p:spPr>
          <a:xfrm>
            <a:off x="9753600" y="2705100"/>
            <a:ext cx="285750" cy="1924050"/>
          </a:xfrm>
          <a:prstGeom prst="rightBrac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0" name="Cerrar llave 9"/>
          <p:cNvSpPr/>
          <p:nvPr/>
        </p:nvSpPr>
        <p:spPr>
          <a:xfrm>
            <a:off x="10048875" y="4695944"/>
            <a:ext cx="285750" cy="1924050"/>
          </a:xfrm>
          <a:prstGeom prst="rightBrac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CuadroTexto 10"/>
          <p:cNvSpPr txBox="1"/>
          <p:nvPr/>
        </p:nvSpPr>
        <p:spPr>
          <a:xfrm>
            <a:off x="10470018" y="5488692"/>
            <a:ext cx="1636258" cy="7386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s-ES" sz="1400" dirty="0" smtClean="0"/>
              <a:t>Parte LEFT se mantiene en la tabla</a:t>
            </a:r>
            <a:endParaRPr lang="es-CO" sz="1400" dirty="0"/>
          </a:p>
        </p:txBody>
      </p:sp>
    </p:spTree>
    <p:extLst>
      <p:ext uri="{BB962C8B-B14F-4D97-AF65-F5344CB8AC3E}">
        <p14:creationId xmlns:p14="http://schemas.microsoft.com/office/powerpoint/2010/main" val="39870948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El FULL JOIN</a:t>
            </a:r>
            <a:endParaRPr lang="es-CO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l="11791" t="15778" r="22083" b="41778"/>
          <a:stretch/>
        </p:blipFill>
        <p:spPr>
          <a:xfrm>
            <a:off x="99060" y="1851660"/>
            <a:ext cx="12092940" cy="4366260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551D8832-2BB1-45FD-8E94-86561B669F89}"/>
              </a:ext>
            </a:extLst>
          </p:cNvPr>
          <p:cNvSpPr txBox="1"/>
          <p:nvPr/>
        </p:nvSpPr>
        <p:spPr>
          <a:xfrm>
            <a:off x="7320656" y="109954"/>
            <a:ext cx="4718943" cy="9233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smtClean="0"/>
              <a:t>Tantos registros como haya en la tabla más grande</a:t>
            </a:r>
            <a:endParaRPr lang="es-ES" dirty="0" smtClean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smtClean="0"/>
              <a:t>Completa con </a:t>
            </a:r>
            <a:r>
              <a:rPr lang="es-ES" dirty="0" err="1" smtClean="0"/>
              <a:t>null</a:t>
            </a:r>
            <a:r>
              <a:rPr lang="es-ES" dirty="0" smtClean="0"/>
              <a:t> todo lo que no se pueda.</a:t>
            </a:r>
          </a:p>
        </p:txBody>
      </p:sp>
      <p:sp>
        <p:nvSpPr>
          <p:cNvPr id="5" name="Rectángulo: esquinas redondeadas 13">
            <a:extLst>
              <a:ext uri="{FF2B5EF4-FFF2-40B4-BE49-F238E27FC236}">
                <a16:creationId xmlns:a16="http://schemas.microsoft.com/office/drawing/2014/main" id="{2CC2F751-972C-4FD9-81DE-A2694426FDDD}"/>
              </a:ext>
            </a:extLst>
          </p:cNvPr>
          <p:cNvSpPr/>
          <p:nvPr/>
        </p:nvSpPr>
        <p:spPr>
          <a:xfrm>
            <a:off x="2085974" y="1851660"/>
            <a:ext cx="790575" cy="515031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6308261A-6047-46C7-A7FF-73F92A8F96C8}"/>
              </a:ext>
            </a:extLst>
          </p:cNvPr>
          <p:cNvCxnSpPr>
            <a:cxnSpLocks/>
            <a:stCxn id="5" idx="0"/>
            <a:endCxn id="4" idx="1"/>
          </p:cNvCxnSpPr>
          <p:nvPr/>
        </p:nvCxnSpPr>
        <p:spPr>
          <a:xfrm flipV="1">
            <a:off x="2481262" y="571619"/>
            <a:ext cx="4839394" cy="128004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uadroTexto 8">
            <a:extLst>
              <a:ext uri="{FF2B5EF4-FFF2-40B4-BE49-F238E27FC236}">
                <a16:creationId xmlns:a16="http://schemas.microsoft.com/office/drawing/2014/main" id="{551D8832-2BB1-45FD-8E94-86561B669F89}"/>
              </a:ext>
            </a:extLst>
          </p:cNvPr>
          <p:cNvSpPr txBox="1"/>
          <p:nvPr/>
        </p:nvSpPr>
        <p:spPr>
          <a:xfrm>
            <a:off x="8242950" y="1647510"/>
            <a:ext cx="3500685" cy="9233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smtClean="0"/>
              <a:t>Es preciso especificar el atributo sobre el cual se va a hacer el </a:t>
            </a:r>
            <a:r>
              <a:rPr lang="es-ES" dirty="0" err="1" smtClean="0"/>
              <a:t>join</a:t>
            </a:r>
            <a:endParaRPr lang="es-ES" dirty="0"/>
          </a:p>
        </p:txBody>
      </p:sp>
      <p:sp>
        <p:nvSpPr>
          <p:cNvPr id="10" name="Rectángulo: esquinas redondeadas 13">
            <a:extLst>
              <a:ext uri="{FF2B5EF4-FFF2-40B4-BE49-F238E27FC236}">
                <a16:creationId xmlns:a16="http://schemas.microsoft.com/office/drawing/2014/main" id="{2CC2F751-972C-4FD9-81DE-A2694426FDDD}"/>
              </a:ext>
            </a:extLst>
          </p:cNvPr>
          <p:cNvSpPr/>
          <p:nvPr/>
        </p:nvSpPr>
        <p:spPr>
          <a:xfrm>
            <a:off x="3412873" y="2033448"/>
            <a:ext cx="4293753" cy="333243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6308261A-6047-46C7-A7FF-73F92A8F96C8}"/>
              </a:ext>
            </a:extLst>
          </p:cNvPr>
          <p:cNvCxnSpPr>
            <a:cxnSpLocks/>
            <a:stCxn id="10" idx="3"/>
          </p:cNvCxnSpPr>
          <p:nvPr/>
        </p:nvCxnSpPr>
        <p:spPr>
          <a:xfrm flipV="1">
            <a:off x="7706626" y="2112608"/>
            <a:ext cx="545641" cy="8746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06928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8042A9-1BC8-48EA-8E06-1DDCD0EB1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Queries</a:t>
            </a:r>
            <a:r>
              <a:rPr lang="es-ES" dirty="0" smtClean="0"/>
              <a:t> y Sub-</a:t>
            </a:r>
            <a:r>
              <a:rPr lang="es-ES" dirty="0" err="1" smtClean="0"/>
              <a:t>queries</a:t>
            </a:r>
            <a:endParaRPr lang="es-E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AF25F4E-0BC6-4CE4-91C1-D023C65D53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Introducción a las Bases de Datos</a:t>
            </a:r>
          </a:p>
          <a:p>
            <a:r>
              <a:rPr lang="es-ES" dirty="0"/>
              <a:t>Camilo Rey Torres</a:t>
            </a:r>
          </a:p>
          <a:p>
            <a:r>
              <a:rPr lang="es-ES" dirty="0"/>
              <a:t>MACC - </a:t>
            </a:r>
            <a:r>
              <a:rPr lang="es-ES" dirty="0" err="1"/>
              <a:t>URosario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26248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Contenido</a:t>
            </a:r>
            <a:endParaRPr lang="es-CO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smtClean="0"/>
              <a:t>Un poco de álgebra Relacional</a:t>
            </a:r>
          </a:p>
          <a:p>
            <a:r>
              <a:rPr lang="es-ES" dirty="0" smtClean="0"/>
              <a:t>Operadores </a:t>
            </a:r>
            <a:r>
              <a:rPr lang="es-ES" dirty="0" smtClean="0"/>
              <a:t>de </a:t>
            </a:r>
            <a:r>
              <a:rPr lang="es-ES" dirty="0" err="1" smtClean="0"/>
              <a:t>Join</a:t>
            </a:r>
            <a:endParaRPr lang="es-ES" dirty="0" smtClean="0"/>
          </a:p>
          <a:p>
            <a:r>
              <a:rPr lang="es-ES" dirty="0" err="1"/>
              <a:t>Queries</a:t>
            </a:r>
            <a:r>
              <a:rPr lang="es-ES" dirty="0"/>
              <a:t> y Sub-</a:t>
            </a:r>
            <a:r>
              <a:rPr lang="es-ES" dirty="0" err="1"/>
              <a:t>queries</a:t>
            </a:r>
            <a:endParaRPr lang="es-ES" dirty="0" smtClean="0"/>
          </a:p>
        </p:txBody>
      </p:sp>
    </p:spTree>
    <p:extLst>
      <p:ext uri="{BB962C8B-B14F-4D97-AF65-F5344CB8AC3E}">
        <p14:creationId xmlns:p14="http://schemas.microsoft.com/office/powerpoint/2010/main" val="10932398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La teoría de Conjuntos se toma SQL…</a:t>
            </a:r>
            <a:endParaRPr lang="es-CO" dirty="0"/>
          </a:p>
        </p:txBody>
      </p:sp>
      <p:pic>
        <p:nvPicPr>
          <p:cNvPr id="1026" name="Picture 2" descr="https://latex.codecogs.com/png.latex?%5Cdpi%7B200%7D%20%5Chuge%20A%20%3D%20%5C%7Bx%20%7C%20P_A%28x%29%5C%7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517" y="2715057"/>
            <a:ext cx="4105275" cy="666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latex.codecogs.com/png.latex?%5Cdpi%7B200%7D%20%5Chuge%20B%20%3D%20%5C%7Bx%20%7CP_B%28x%29%5C%7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1313" y="2715057"/>
            <a:ext cx="4171950" cy="666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4CE449FD-6F42-4A57-B5CB-C91B3C1A3D4B}"/>
              </a:ext>
            </a:extLst>
          </p:cNvPr>
          <p:cNvSpPr txBox="1"/>
          <p:nvPr/>
        </p:nvSpPr>
        <p:spPr>
          <a:xfrm>
            <a:off x="2106460" y="3658190"/>
            <a:ext cx="2050894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ES" dirty="0"/>
              <a:t>SELECT *</a:t>
            </a:r>
          </a:p>
          <a:p>
            <a:r>
              <a:rPr lang="es-ES" dirty="0"/>
              <a:t>FROM </a:t>
            </a:r>
            <a:r>
              <a:rPr lang="es-ES" dirty="0" smtClean="0"/>
              <a:t>Tabla</a:t>
            </a:r>
          </a:p>
          <a:p>
            <a:r>
              <a:rPr lang="es-ES" dirty="0" err="1" smtClean="0"/>
              <a:t>Where</a:t>
            </a:r>
            <a:r>
              <a:rPr lang="es-ES" dirty="0" smtClean="0"/>
              <a:t> P_A </a:t>
            </a:r>
            <a:endParaRPr lang="es-ES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4CE449FD-6F42-4A57-B5CB-C91B3C1A3D4B}"/>
              </a:ext>
            </a:extLst>
          </p:cNvPr>
          <p:cNvSpPr txBox="1"/>
          <p:nvPr/>
        </p:nvSpPr>
        <p:spPr>
          <a:xfrm>
            <a:off x="7828388" y="3658190"/>
            <a:ext cx="2050894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ES" dirty="0"/>
              <a:t>SELECT *</a:t>
            </a:r>
          </a:p>
          <a:p>
            <a:r>
              <a:rPr lang="es-ES" dirty="0"/>
              <a:t>FROM </a:t>
            </a:r>
            <a:r>
              <a:rPr lang="es-ES" dirty="0" smtClean="0"/>
              <a:t>Tabla</a:t>
            </a:r>
          </a:p>
          <a:p>
            <a:r>
              <a:rPr lang="es-ES" dirty="0" err="1" smtClean="0"/>
              <a:t>Where</a:t>
            </a:r>
            <a:r>
              <a:rPr lang="es-ES" dirty="0" smtClean="0"/>
              <a:t> P_B 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443832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La teoría de Conjuntos se toma SQL…</a:t>
            </a:r>
            <a:endParaRPr lang="es-CO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4CE449FD-6F42-4A57-B5CB-C91B3C1A3D4B}"/>
              </a:ext>
            </a:extLst>
          </p:cNvPr>
          <p:cNvSpPr txBox="1"/>
          <p:nvPr/>
        </p:nvSpPr>
        <p:spPr>
          <a:xfrm>
            <a:off x="489066" y="1411496"/>
            <a:ext cx="2050894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ES" dirty="0"/>
              <a:t>SELECT *</a:t>
            </a:r>
          </a:p>
          <a:p>
            <a:r>
              <a:rPr lang="es-ES" dirty="0"/>
              <a:t>FROM </a:t>
            </a:r>
            <a:r>
              <a:rPr lang="es-ES" dirty="0" smtClean="0"/>
              <a:t>Tabla</a:t>
            </a:r>
          </a:p>
          <a:p>
            <a:r>
              <a:rPr lang="es-ES" dirty="0" err="1" smtClean="0"/>
              <a:t>Where</a:t>
            </a:r>
            <a:r>
              <a:rPr lang="es-ES" dirty="0" smtClean="0"/>
              <a:t> P_A </a:t>
            </a:r>
            <a:endParaRPr lang="es-ES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4CE449FD-6F42-4A57-B5CB-C91B3C1A3D4B}"/>
              </a:ext>
            </a:extLst>
          </p:cNvPr>
          <p:cNvSpPr txBox="1"/>
          <p:nvPr/>
        </p:nvSpPr>
        <p:spPr>
          <a:xfrm>
            <a:off x="489066" y="2810972"/>
            <a:ext cx="2050894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ES" dirty="0"/>
              <a:t>SELECT *</a:t>
            </a:r>
          </a:p>
          <a:p>
            <a:r>
              <a:rPr lang="es-ES" dirty="0"/>
              <a:t>FROM </a:t>
            </a:r>
            <a:r>
              <a:rPr lang="es-ES" dirty="0" smtClean="0"/>
              <a:t>Tabla</a:t>
            </a:r>
          </a:p>
          <a:p>
            <a:r>
              <a:rPr lang="es-ES" dirty="0" err="1" smtClean="0"/>
              <a:t>Where</a:t>
            </a:r>
            <a:r>
              <a:rPr lang="es-ES" dirty="0" smtClean="0"/>
              <a:t> P_B </a:t>
            </a:r>
            <a:endParaRPr lang="es-ES" dirty="0"/>
          </a:p>
        </p:txBody>
      </p:sp>
      <p:pic>
        <p:nvPicPr>
          <p:cNvPr id="2050" name="Picture 2" descr="https://latex.codecogs.com/png.latex?%5Cdpi%7B200%7D%20%5Chuge%20A%5Ccup%20B%20%3D%20%5C%7Bx%20%7CP_A%28x%29%5Cvee%20P_B%28x%29%5C%7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5435" y="2454243"/>
            <a:ext cx="3983182" cy="341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uadroTexto 1"/>
          <p:cNvSpPr txBox="1"/>
          <p:nvPr/>
        </p:nvSpPr>
        <p:spPr>
          <a:xfrm>
            <a:off x="552228" y="2411572"/>
            <a:ext cx="1853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 smtClean="0">
                <a:solidFill>
                  <a:srgbClr val="FF0000"/>
                </a:solidFill>
              </a:rPr>
              <a:t>Union</a:t>
            </a:r>
            <a:endParaRPr lang="es-CO" dirty="0">
              <a:solidFill>
                <a:srgbClr val="FF0000"/>
              </a:solidFill>
            </a:endParaRPr>
          </a:p>
        </p:txBody>
      </p:sp>
      <p:pic>
        <p:nvPicPr>
          <p:cNvPr id="2052" name="Picture 4" descr="https://latex.codecogs.com/png.latex?%5Cdpi%7B200%7D%20%5Chuge%20A%5Ccap%20B%20%3D%20%5C%7Bx%20%7CP_A%28x%29%5Cwedge%20P_B%28x%29%5C%7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5982" y="5301771"/>
            <a:ext cx="4167187" cy="357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4CE449FD-6F42-4A57-B5CB-C91B3C1A3D4B}"/>
              </a:ext>
            </a:extLst>
          </p:cNvPr>
          <p:cNvSpPr txBox="1"/>
          <p:nvPr/>
        </p:nvSpPr>
        <p:spPr>
          <a:xfrm>
            <a:off x="489066" y="4289843"/>
            <a:ext cx="2050894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ES" dirty="0"/>
              <a:t>SELECT *</a:t>
            </a:r>
          </a:p>
          <a:p>
            <a:r>
              <a:rPr lang="es-ES" dirty="0"/>
              <a:t>FROM </a:t>
            </a:r>
            <a:r>
              <a:rPr lang="es-ES" dirty="0" smtClean="0"/>
              <a:t>Tabla</a:t>
            </a:r>
          </a:p>
          <a:p>
            <a:r>
              <a:rPr lang="es-ES" dirty="0" err="1" smtClean="0"/>
              <a:t>Where</a:t>
            </a:r>
            <a:r>
              <a:rPr lang="es-ES" dirty="0" smtClean="0"/>
              <a:t> P_A </a:t>
            </a:r>
            <a:endParaRPr lang="es-ES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4CE449FD-6F42-4A57-B5CB-C91B3C1A3D4B}"/>
              </a:ext>
            </a:extLst>
          </p:cNvPr>
          <p:cNvSpPr txBox="1"/>
          <p:nvPr/>
        </p:nvSpPr>
        <p:spPr>
          <a:xfrm>
            <a:off x="489066" y="5689319"/>
            <a:ext cx="2050894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ES" dirty="0"/>
              <a:t>SELECT *</a:t>
            </a:r>
          </a:p>
          <a:p>
            <a:r>
              <a:rPr lang="es-ES" dirty="0"/>
              <a:t>FROM </a:t>
            </a:r>
            <a:r>
              <a:rPr lang="es-ES" dirty="0" smtClean="0"/>
              <a:t>Tabla</a:t>
            </a:r>
          </a:p>
          <a:p>
            <a:r>
              <a:rPr lang="es-ES" dirty="0" err="1" smtClean="0"/>
              <a:t>Where</a:t>
            </a:r>
            <a:r>
              <a:rPr lang="es-ES" dirty="0" smtClean="0"/>
              <a:t> P_B </a:t>
            </a:r>
            <a:endParaRPr lang="es-ES" dirty="0"/>
          </a:p>
        </p:txBody>
      </p:sp>
      <p:sp>
        <p:nvSpPr>
          <p:cNvPr id="12" name="CuadroTexto 11"/>
          <p:cNvSpPr txBox="1"/>
          <p:nvPr/>
        </p:nvSpPr>
        <p:spPr>
          <a:xfrm>
            <a:off x="409113" y="5274735"/>
            <a:ext cx="1853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 smtClean="0">
                <a:solidFill>
                  <a:srgbClr val="FF0000"/>
                </a:solidFill>
              </a:rPr>
              <a:t>Intersect</a:t>
            </a:r>
            <a:endParaRPr lang="es-CO" dirty="0">
              <a:solidFill>
                <a:srgbClr val="FF0000"/>
              </a:solidFill>
            </a:endParaRPr>
          </a:p>
        </p:txBody>
      </p:sp>
      <p:pic>
        <p:nvPicPr>
          <p:cNvPr id="2054" name="Picture 6" descr="https://latex.codecogs.com/png.latex?%5Cdpi%7B200%7D%20%5Chuge%20A%5Csetminus%20B%20%3D%20%5C%7Bx%20%7CP_A%28x%29%5Cwedge%20%5Cneg%20P_B%28x%29%5C%7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6471" y="3591218"/>
            <a:ext cx="3948877" cy="324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4CE449FD-6F42-4A57-B5CB-C91B3C1A3D4B}"/>
              </a:ext>
            </a:extLst>
          </p:cNvPr>
          <p:cNvSpPr txBox="1"/>
          <p:nvPr/>
        </p:nvSpPr>
        <p:spPr>
          <a:xfrm>
            <a:off x="6831026" y="2568886"/>
            <a:ext cx="2050894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ES" dirty="0"/>
              <a:t>SELECT *</a:t>
            </a:r>
          </a:p>
          <a:p>
            <a:r>
              <a:rPr lang="es-ES" dirty="0"/>
              <a:t>FROM </a:t>
            </a:r>
            <a:r>
              <a:rPr lang="es-ES" dirty="0" smtClean="0"/>
              <a:t>Tabla</a:t>
            </a:r>
          </a:p>
          <a:p>
            <a:r>
              <a:rPr lang="es-ES" dirty="0" err="1" smtClean="0"/>
              <a:t>Where</a:t>
            </a:r>
            <a:r>
              <a:rPr lang="es-ES" dirty="0" smtClean="0"/>
              <a:t> P_A </a:t>
            </a:r>
            <a:endParaRPr lang="es-ES" dirty="0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4CE449FD-6F42-4A57-B5CB-C91B3C1A3D4B}"/>
              </a:ext>
            </a:extLst>
          </p:cNvPr>
          <p:cNvSpPr txBox="1"/>
          <p:nvPr/>
        </p:nvSpPr>
        <p:spPr>
          <a:xfrm>
            <a:off x="6831026" y="3968362"/>
            <a:ext cx="2050894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ES" dirty="0"/>
              <a:t>SELECT *</a:t>
            </a:r>
          </a:p>
          <a:p>
            <a:r>
              <a:rPr lang="es-ES" dirty="0"/>
              <a:t>FROM </a:t>
            </a:r>
            <a:r>
              <a:rPr lang="es-ES" dirty="0" smtClean="0"/>
              <a:t>Tabla</a:t>
            </a:r>
          </a:p>
          <a:p>
            <a:r>
              <a:rPr lang="es-ES" dirty="0" err="1" smtClean="0"/>
              <a:t>Where</a:t>
            </a:r>
            <a:r>
              <a:rPr lang="es-ES" dirty="0" smtClean="0"/>
              <a:t> P_B </a:t>
            </a:r>
            <a:endParaRPr lang="es-ES" dirty="0"/>
          </a:p>
        </p:txBody>
      </p:sp>
      <p:sp>
        <p:nvSpPr>
          <p:cNvPr id="16" name="CuadroTexto 15"/>
          <p:cNvSpPr txBox="1"/>
          <p:nvPr/>
        </p:nvSpPr>
        <p:spPr>
          <a:xfrm>
            <a:off x="6894188" y="3568962"/>
            <a:ext cx="1853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 smtClean="0">
                <a:solidFill>
                  <a:srgbClr val="FF0000"/>
                </a:solidFill>
              </a:rPr>
              <a:t>Except</a:t>
            </a:r>
            <a:endParaRPr lang="es-CO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76994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562778" y="352919"/>
            <a:ext cx="10515600" cy="1325563"/>
          </a:xfrm>
        </p:spPr>
        <p:txBody>
          <a:bodyPr/>
          <a:lstStyle/>
          <a:p>
            <a:r>
              <a:rPr lang="es-ES" dirty="0" smtClean="0"/>
              <a:t>Ejemplo: </a:t>
            </a:r>
            <a:r>
              <a:rPr lang="es-ES" dirty="0" err="1" smtClean="0"/>
              <a:t>Silberschatz</a:t>
            </a:r>
            <a:r>
              <a:rPr lang="es-ES" dirty="0" smtClean="0"/>
              <a:t> (</a:t>
            </a:r>
            <a:r>
              <a:rPr lang="es-ES" dirty="0" err="1" smtClean="0"/>
              <a:t>pp</a:t>
            </a:r>
            <a:r>
              <a:rPr lang="es-ES" dirty="0" smtClean="0"/>
              <a:t> 80-85) </a:t>
            </a:r>
            <a:endParaRPr lang="es-CO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l="35833" t="57852" r="33666" b="19629"/>
          <a:stretch/>
        </p:blipFill>
        <p:spPr>
          <a:xfrm>
            <a:off x="242738" y="1678482"/>
            <a:ext cx="5577840" cy="231648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/>
          <a:srcRect l="37180" t="38319" r="34359" b="40257"/>
          <a:stretch/>
        </p:blipFill>
        <p:spPr>
          <a:xfrm>
            <a:off x="429134" y="3994962"/>
            <a:ext cx="5205047" cy="2203939"/>
          </a:xfrm>
          <a:prstGeom prst="rect">
            <a:avLst/>
          </a:prstGeom>
        </p:spPr>
      </p:pic>
      <p:sp>
        <p:nvSpPr>
          <p:cNvPr id="17" name="Rectángulo: esquinas redondeadas 13">
            <a:extLst>
              <a:ext uri="{FF2B5EF4-FFF2-40B4-BE49-F238E27FC236}">
                <a16:creationId xmlns:a16="http://schemas.microsoft.com/office/drawing/2014/main" id="{2CC2F751-972C-4FD9-81DE-A2694426FDDD}"/>
              </a:ext>
            </a:extLst>
          </p:cNvPr>
          <p:cNvSpPr/>
          <p:nvPr/>
        </p:nvSpPr>
        <p:spPr>
          <a:xfrm>
            <a:off x="1293540" y="4975813"/>
            <a:ext cx="698945" cy="344712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551D8832-2BB1-45FD-8E94-86561B669F89}"/>
              </a:ext>
            </a:extLst>
          </p:cNvPr>
          <p:cNvSpPr txBox="1"/>
          <p:nvPr/>
        </p:nvSpPr>
        <p:spPr>
          <a:xfrm>
            <a:off x="5634181" y="4975813"/>
            <a:ext cx="5800166" cy="6463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smtClean="0"/>
              <a:t>Con repetidos</a:t>
            </a: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smtClean="0">
                <a:solidFill>
                  <a:srgbClr val="FF0000"/>
                </a:solidFill>
              </a:rPr>
              <a:t>La unión no necesariamente es simétrica</a:t>
            </a:r>
            <a:endParaRPr lang="es-ES" dirty="0"/>
          </a:p>
        </p:txBody>
      </p: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6308261A-6047-46C7-A7FF-73F92A8F96C8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1992486" y="5102942"/>
            <a:ext cx="3641695" cy="19603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ángulo: esquinas redondeadas 13">
            <a:extLst>
              <a:ext uri="{FF2B5EF4-FFF2-40B4-BE49-F238E27FC236}">
                <a16:creationId xmlns:a16="http://schemas.microsoft.com/office/drawing/2014/main" id="{2CC2F751-972C-4FD9-81DE-A2694426FDDD}"/>
              </a:ext>
            </a:extLst>
          </p:cNvPr>
          <p:cNvSpPr/>
          <p:nvPr/>
        </p:nvSpPr>
        <p:spPr>
          <a:xfrm>
            <a:off x="687657" y="2748692"/>
            <a:ext cx="698945" cy="344712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551D8832-2BB1-45FD-8E94-86561B669F89}"/>
              </a:ext>
            </a:extLst>
          </p:cNvPr>
          <p:cNvSpPr txBox="1"/>
          <p:nvPr/>
        </p:nvSpPr>
        <p:spPr>
          <a:xfrm>
            <a:off x="5634180" y="2374294"/>
            <a:ext cx="5800166" cy="6463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smtClean="0"/>
              <a:t>Sin repetidos</a:t>
            </a: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smtClean="0">
                <a:solidFill>
                  <a:srgbClr val="FF0000"/>
                </a:solidFill>
              </a:rPr>
              <a:t>La unión no necesariamente es simétrica</a:t>
            </a:r>
            <a:endParaRPr lang="es-ES" dirty="0"/>
          </a:p>
        </p:txBody>
      </p:sp>
      <p:cxnSp>
        <p:nvCxnSpPr>
          <p:cNvPr id="23" name="Conector recto 22">
            <a:extLst>
              <a:ext uri="{FF2B5EF4-FFF2-40B4-BE49-F238E27FC236}">
                <a16:creationId xmlns:a16="http://schemas.microsoft.com/office/drawing/2014/main" id="{6308261A-6047-46C7-A7FF-73F92A8F96C8}"/>
              </a:ext>
            </a:extLst>
          </p:cNvPr>
          <p:cNvCxnSpPr>
            <a:cxnSpLocks/>
            <a:stCxn id="21" idx="3"/>
            <a:endCxn id="22" idx="1"/>
          </p:cNvCxnSpPr>
          <p:nvPr/>
        </p:nvCxnSpPr>
        <p:spPr>
          <a:xfrm flipV="1">
            <a:off x="1386602" y="2697460"/>
            <a:ext cx="4247578" cy="22358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86849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11667" t="15556" r="36280" b="70991"/>
          <a:stretch/>
        </p:blipFill>
        <p:spPr>
          <a:xfrm>
            <a:off x="323851" y="1412433"/>
            <a:ext cx="9519557" cy="1383890"/>
          </a:xfrm>
          <a:prstGeom prst="rect">
            <a:avLst/>
          </a:prstGeom>
        </p:spPr>
      </p:pic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Ejemplo Taller de Esta Semana</a:t>
            </a:r>
            <a:endParaRPr lang="es-CO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/>
          <a:srcRect l="11667" t="31395" r="36280" b="36351"/>
          <a:stretch/>
        </p:blipFill>
        <p:spPr>
          <a:xfrm>
            <a:off x="1336221" y="3056708"/>
            <a:ext cx="9519557" cy="3317967"/>
          </a:xfrm>
          <a:prstGeom prst="rect">
            <a:avLst/>
          </a:prstGeom>
        </p:spPr>
      </p:pic>
      <p:sp>
        <p:nvSpPr>
          <p:cNvPr id="7" name="Rectángulo: esquinas redondeadas 13">
            <a:extLst>
              <a:ext uri="{FF2B5EF4-FFF2-40B4-BE49-F238E27FC236}">
                <a16:creationId xmlns:a16="http://schemas.microsoft.com/office/drawing/2014/main" id="{2CC2F751-972C-4FD9-81DE-A2694426FDDD}"/>
              </a:ext>
            </a:extLst>
          </p:cNvPr>
          <p:cNvSpPr/>
          <p:nvPr/>
        </p:nvSpPr>
        <p:spPr>
          <a:xfrm>
            <a:off x="500412" y="1690688"/>
            <a:ext cx="5147913" cy="26038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551D8832-2BB1-45FD-8E94-86561B669F89}"/>
              </a:ext>
            </a:extLst>
          </p:cNvPr>
          <p:cNvSpPr txBox="1"/>
          <p:nvPr/>
        </p:nvSpPr>
        <p:spPr>
          <a:xfrm>
            <a:off x="7520963" y="1629366"/>
            <a:ext cx="2853124" cy="3693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s-ES" dirty="0" smtClean="0"/>
              <a:t>Tabla </a:t>
            </a:r>
            <a:r>
              <a:rPr lang="es-ES" i="1" dirty="0" smtClean="0"/>
              <a:t>generada</a:t>
            </a:r>
            <a:endParaRPr lang="es-ES" i="1" dirty="0"/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6308261A-6047-46C7-A7FF-73F92A8F96C8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 flipV="1">
            <a:off x="5648325" y="1814032"/>
            <a:ext cx="1872638" cy="684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72322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Cuantificaciones</a:t>
            </a:r>
            <a:endParaRPr lang="es-CO" dirty="0"/>
          </a:p>
        </p:txBody>
      </p:sp>
      <p:pic>
        <p:nvPicPr>
          <p:cNvPr id="3" name="Picture 2" descr="https://latex.codecogs.com/png.latex?%5Cdpi%7B200%7D%20%5Chuge%20A%20%3D%20%5C%7Bx%20%7C%20P_A%28x%29%5C%7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1" y="1690688"/>
            <a:ext cx="3734074" cy="606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ttps://latex.codecogs.com/png.latex?%5Cdpi%7B200%7D%20%5Chuge%20P_A%28x%29%20%5Cequiv%20%28%5Cexists%20y%20%7C%20R%28y%29%3A%20Q%28x%2Cy%29%2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6717" y="1708682"/>
            <a:ext cx="6490552" cy="570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ángulo: esquinas redondeadas 13">
            <a:extLst>
              <a:ext uri="{FF2B5EF4-FFF2-40B4-BE49-F238E27FC236}">
                <a16:creationId xmlns:a16="http://schemas.microsoft.com/office/drawing/2014/main" id="{2CC2F751-972C-4FD9-81DE-A2694426FDDD}"/>
              </a:ext>
            </a:extLst>
          </p:cNvPr>
          <p:cNvSpPr/>
          <p:nvPr/>
        </p:nvSpPr>
        <p:spPr>
          <a:xfrm>
            <a:off x="9701562" y="1569778"/>
            <a:ext cx="1895707" cy="848284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551D8832-2BB1-45FD-8E94-86561B669F89}"/>
              </a:ext>
            </a:extLst>
          </p:cNvPr>
          <p:cNvSpPr txBox="1"/>
          <p:nvPr/>
        </p:nvSpPr>
        <p:spPr>
          <a:xfrm>
            <a:off x="9148376" y="782786"/>
            <a:ext cx="2718381" cy="3693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smtClean="0"/>
              <a:t>Note que x es libre en Q</a:t>
            </a:r>
            <a:endParaRPr lang="es-ES" dirty="0"/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6308261A-6047-46C7-A7FF-73F92A8F96C8}"/>
              </a:ext>
            </a:extLst>
          </p:cNvPr>
          <p:cNvCxnSpPr>
            <a:cxnSpLocks/>
            <a:stCxn id="5" idx="0"/>
            <a:endCxn id="6" idx="2"/>
          </p:cNvCxnSpPr>
          <p:nvPr/>
        </p:nvCxnSpPr>
        <p:spPr>
          <a:xfrm flipH="1" flipV="1">
            <a:off x="10507567" y="1152118"/>
            <a:ext cx="141849" cy="41766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Imagen 20"/>
          <p:cNvPicPr>
            <a:picLocks noChangeAspect="1"/>
          </p:cNvPicPr>
          <p:nvPr/>
        </p:nvPicPr>
        <p:blipFill rotWithShape="1">
          <a:blip r:embed="rId4"/>
          <a:srcRect l="34697" t="41717" r="31818" b="41852"/>
          <a:stretch/>
        </p:blipFill>
        <p:spPr>
          <a:xfrm>
            <a:off x="1773381" y="2777586"/>
            <a:ext cx="8910393" cy="2459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244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Cuantificaciones</a:t>
            </a:r>
            <a:endParaRPr lang="es-CO" dirty="0"/>
          </a:p>
        </p:txBody>
      </p:sp>
      <p:sp>
        <p:nvSpPr>
          <p:cNvPr id="5" name="Rectángulo: esquinas redondeadas 13">
            <a:extLst>
              <a:ext uri="{FF2B5EF4-FFF2-40B4-BE49-F238E27FC236}">
                <a16:creationId xmlns:a16="http://schemas.microsoft.com/office/drawing/2014/main" id="{2CC2F751-972C-4FD9-81DE-A2694426FDDD}"/>
              </a:ext>
            </a:extLst>
          </p:cNvPr>
          <p:cNvSpPr/>
          <p:nvPr/>
        </p:nvSpPr>
        <p:spPr>
          <a:xfrm>
            <a:off x="9701562" y="1569778"/>
            <a:ext cx="1895707" cy="848284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551D8832-2BB1-45FD-8E94-86561B669F89}"/>
              </a:ext>
            </a:extLst>
          </p:cNvPr>
          <p:cNvSpPr txBox="1"/>
          <p:nvPr/>
        </p:nvSpPr>
        <p:spPr>
          <a:xfrm>
            <a:off x="9148376" y="782786"/>
            <a:ext cx="2718381" cy="3693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smtClean="0"/>
              <a:t>Note que x es libre en Q</a:t>
            </a:r>
            <a:endParaRPr lang="es-ES" dirty="0"/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6308261A-6047-46C7-A7FF-73F92A8F96C8}"/>
              </a:ext>
            </a:extLst>
          </p:cNvPr>
          <p:cNvCxnSpPr>
            <a:cxnSpLocks/>
            <a:stCxn id="5" idx="0"/>
            <a:endCxn id="6" idx="2"/>
          </p:cNvCxnSpPr>
          <p:nvPr/>
        </p:nvCxnSpPr>
        <p:spPr>
          <a:xfrm flipH="1" flipV="1">
            <a:off x="10507567" y="1152118"/>
            <a:ext cx="141849" cy="41766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 descr="https://latex.codecogs.com/png.latex?%5Cdpi%7B200%7D%20%5Chuge%20P_B%28x%29%20%5Cequiv%20%28%5Cforall%20y%20%7C%20R%28y%29%3A%20Q%28x%2Cy%29%2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3891" y="1749187"/>
            <a:ext cx="6456387" cy="565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https://latex.codecogs.com/png.latex?%5Cdpi%7B200%7D%20%5Chuge%20B%20%3D%20%5C%7Bx%20%7CP_B%28x%29%5C%7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022" y="1749187"/>
            <a:ext cx="4171950" cy="666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4"/>
          <a:srcRect l="35152" t="39293" r="32121" b="44545"/>
          <a:stretch/>
        </p:blipFill>
        <p:spPr>
          <a:xfrm>
            <a:off x="1420627" y="2686885"/>
            <a:ext cx="9766974" cy="2713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5446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39615" y="259618"/>
            <a:ext cx="10515600" cy="1325563"/>
          </a:xfrm>
        </p:spPr>
        <p:txBody>
          <a:bodyPr/>
          <a:lstStyle/>
          <a:p>
            <a:r>
              <a:rPr lang="es-ES" dirty="0" smtClean="0"/>
              <a:t>Ejemplo: Zoológico</a:t>
            </a:r>
            <a:endParaRPr lang="es-CO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l="11220" t="15873" r="46012" b="55079"/>
          <a:stretch/>
        </p:blipFill>
        <p:spPr>
          <a:xfrm>
            <a:off x="1677865" y="1755976"/>
            <a:ext cx="7821386" cy="2988129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1781174" y="5095875"/>
            <a:ext cx="86429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Cuidadores que prefieren trabajar nocturno (con su especialidad)</a:t>
            </a:r>
            <a:endParaRPr lang="es-CO" sz="2400" dirty="0"/>
          </a:p>
        </p:txBody>
      </p:sp>
    </p:spTree>
    <p:extLst>
      <p:ext uri="{BB962C8B-B14F-4D97-AF65-F5344CB8AC3E}">
        <p14:creationId xmlns:p14="http://schemas.microsoft.com/office/powerpoint/2010/main" val="26821828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l="11667" t="16413" r="57619" b="31143"/>
          <a:stretch/>
        </p:blipFill>
        <p:spPr>
          <a:xfrm>
            <a:off x="1502229" y="1165106"/>
            <a:ext cx="5617029" cy="4976477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39615" y="259618"/>
            <a:ext cx="10515600" cy="1325563"/>
          </a:xfrm>
        </p:spPr>
        <p:txBody>
          <a:bodyPr/>
          <a:lstStyle/>
          <a:p>
            <a:r>
              <a:rPr lang="es-ES" dirty="0" smtClean="0"/>
              <a:t>Ejemplo: Zoológico</a:t>
            </a:r>
            <a:endParaRPr lang="es-CO" dirty="0"/>
          </a:p>
        </p:txBody>
      </p:sp>
      <p:sp>
        <p:nvSpPr>
          <p:cNvPr id="6" name="CuadroTexto 5"/>
          <p:cNvSpPr txBox="1"/>
          <p:nvPr/>
        </p:nvSpPr>
        <p:spPr>
          <a:xfrm>
            <a:off x="2167688" y="6027003"/>
            <a:ext cx="77180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Animales para los cuales </a:t>
            </a:r>
            <a:r>
              <a:rPr lang="es-ES" sz="2400" dirty="0" smtClean="0">
                <a:solidFill>
                  <a:srgbClr val="FF0000"/>
                </a:solidFill>
              </a:rPr>
              <a:t>hay</a:t>
            </a:r>
            <a:r>
              <a:rPr lang="es-ES" sz="2400" dirty="0" smtClean="0"/>
              <a:t> cuidadores que los pueden cuidar y prefieren trabajar nocturno.</a:t>
            </a:r>
            <a:endParaRPr lang="es-CO" sz="2400" dirty="0"/>
          </a:p>
        </p:txBody>
      </p:sp>
      <p:sp>
        <p:nvSpPr>
          <p:cNvPr id="7" name="Rectángulo: esquinas redondeadas 13">
            <a:extLst>
              <a:ext uri="{FF2B5EF4-FFF2-40B4-BE49-F238E27FC236}">
                <a16:creationId xmlns:a16="http://schemas.microsoft.com/office/drawing/2014/main" id="{2CC2F751-972C-4FD9-81DE-A2694426FDDD}"/>
              </a:ext>
            </a:extLst>
          </p:cNvPr>
          <p:cNvSpPr/>
          <p:nvPr/>
        </p:nvSpPr>
        <p:spPr>
          <a:xfrm>
            <a:off x="2167688" y="1485900"/>
            <a:ext cx="562449" cy="19921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551D8832-2BB1-45FD-8E94-86561B669F89}"/>
              </a:ext>
            </a:extLst>
          </p:cNvPr>
          <p:cNvSpPr txBox="1"/>
          <p:nvPr/>
        </p:nvSpPr>
        <p:spPr>
          <a:xfrm>
            <a:off x="5697415" y="941835"/>
            <a:ext cx="6034474" cy="3693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smtClean="0"/>
              <a:t>Interpretación directa del existencial</a:t>
            </a:r>
            <a:endParaRPr lang="es-ES" dirty="0"/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6308261A-6047-46C7-A7FF-73F92A8F96C8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2730137" y="1238589"/>
            <a:ext cx="3009985" cy="34691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47829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39615" y="259618"/>
            <a:ext cx="10515600" cy="1325563"/>
          </a:xfrm>
        </p:spPr>
        <p:txBody>
          <a:bodyPr/>
          <a:lstStyle/>
          <a:p>
            <a:r>
              <a:rPr lang="es-ES" dirty="0" smtClean="0"/>
              <a:t>Ejemplo: Zoológico</a:t>
            </a:r>
            <a:endParaRPr lang="es-CO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l="11742" t="16128" r="36061" b="34040"/>
          <a:stretch/>
        </p:blipFill>
        <p:spPr>
          <a:xfrm>
            <a:off x="1676399" y="1202555"/>
            <a:ext cx="8700653" cy="4672340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2167688" y="6027003"/>
            <a:ext cx="77180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Animales que </a:t>
            </a:r>
            <a:r>
              <a:rPr lang="es-ES" sz="2400" dirty="0" smtClean="0">
                <a:solidFill>
                  <a:srgbClr val="FF0000"/>
                </a:solidFill>
              </a:rPr>
              <a:t>pueden ser </a:t>
            </a:r>
            <a:r>
              <a:rPr lang="es-ES" sz="2400" dirty="0" smtClean="0"/>
              <a:t>cuidados por alguien que prefiere trabajar nocturno.</a:t>
            </a:r>
            <a:endParaRPr lang="es-CO" sz="2400" dirty="0"/>
          </a:p>
        </p:txBody>
      </p:sp>
      <p:sp>
        <p:nvSpPr>
          <p:cNvPr id="7" name="Rectángulo: esquinas redondeadas 13">
            <a:extLst>
              <a:ext uri="{FF2B5EF4-FFF2-40B4-BE49-F238E27FC236}">
                <a16:creationId xmlns:a16="http://schemas.microsoft.com/office/drawing/2014/main" id="{2CC2F751-972C-4FD9-81DE-A2694426FDDD}"/>
              </a:ext>
            </a:extLst>
          </p:cNvPr>
          <p:cNvSpPr/>
          <p:nvPr/>
        </p:nvSpPr>
        <p:spPr>
          <a:xfrm>
            <a:off x="3396013" y="1485899"/>
            <a:ext cx="261588" cy="251389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551D8832-2BB1-45FD-8E94-86561B669F89}"/>
              </a:ext>
            </a:extLst>
          </p:cNvPr>
          <p:cNvSpPr txBox="1"/>
          <p:nvPr/>
        </p:nvSpPr>
        <p:spPr>
          <a:xfrm>
            <a:off x="5697415" y="941835"/>
            <a:ext cx="6034474" cy="6463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smtClean="0"/>
              <a:t>Interpretación del Existencial como una pertenencia a un conjunto</a:t>
            </a:r>
            <a:endParaRPr lang="es-ES" dirty="0"/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6308261A-6047-46C7-A7FF-73F92A8F96C8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 flipV="1">
            <a:off x="3657601" y="1265001"/>
            <a:ext cx="2039814" cy="34659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158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8042A9-1BC8-48EA-8E06-1DDCD0EB1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Un poco de álgebra relacional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AF25F4E-0BC6-4CE4-91C1-D023C65D53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Introducción a las Bases de Datos</a:t>
            </a:r>
          </a:p>
          <a:p>
            <a:r>
              <a:rPr lang="es-ES" dirty="0"/>
              <a:t>Camilo Rey Torres</a:t>
            </a:r>
          </a:p>
          <a:p>
            <a:r>
              <a:rPr lang="es-ES" dirty="0"/>
              <a:t>MACC - </a:t>
            </a:r>
            <a:r>
              <a:rPr lang="es-ES" dirty="0" err="1"/>
              <a:t>URosario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2802416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D886C4AD-E249-4857-9FD6-913990A8E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Los datos y las Bases de Datos</a:t>
            </a:r>
          </a:p>
        </p:txBody>
      </p:sp>
      <p:grpSp>
        <p:nvGrpSpPr>
          <p:cNvPr id="7" name="Grupo 6">
            <a:extLst>
              <a:ext uri="{FF2B5EF4-FFF2-40B4-BE49-F238E27FC236}">
                <a16:creationId xmlns:a16="http://schemas.microsoft.com/office/drawing/2014/main" id="{205E3F3C-9AA3-4CEF-9D9B-E49DA2A556A2}"/>
              </a:ext>
            </a:extLst>
          </p:cNvPr>
          <p:cNvGrpSpPr/>
          <p:nvPr/>
        </p:nvGrpSpPr>
        <p:grpSpPr>
          <a:xfrm>
            <a:off x="4827941" y="1724116"/>
            <a:ext cx="5393635" cy="1507435"/>
            <a:chOff x="2835966" y="1457739"/>
            <a:chExt cx="5393635" cy="1507435"/>
          </a:xfrm>
        </p:grpSpPr>
        <p:sp>
          <p:nvSpPr>
            <p:cNvPr id="5" name="Nube 4">
              <a:extLst>
                <a:ext uri="{FF2B5EF4-FFF2-40B4-BE49-F238E27FC236}">
                  <a16:creationId xmlns:a16="http://schemas.microsoft.com/office/drawing/2014/main" id="{32E0D559-3B28-4B71-8692-D7547A7EB726}"/>
                </a:ext>
              </a:extLst>
            </p:cNvPr>
            <p:cNvSpPr/>
            <p:nvPr/>
          </p:nvSpPr>
          <p:spPr>
            <a:xfrm>
              <a:off x="2835966" y="1457739"/>
              <a:ext cx="5393635" cy="1507435"/>
            </a:xfrm>
            <a:prstGeom prst="cloud">
              <a:avLst/>
            </a:prstGeom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6" name="CuadroTexto 5">
              <a:extLst>
                <a:ext uri="{FF2B5EF4-FFF2-40B4-BE49-F238E27FC236}">
                  <a16:creationId xmlns:a16="http://schemas.microsoft.com/office/drawing/2014/main" id="{4D4A2070-489F-4625-942B-C0BA7C21784C}"/>
                </a:ext>
              </a:extLst>
            </p:cNvPr>
            <p:cNvSpPr txBox="1"/>
            <p:nvPr/>
          </p:nvSpPr>
          <p:spPr>
            <a:xfrm>
              <a:off x="3191288" y="1807042"/>
              <a:ext cx="420093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3200" dirty="0"/>
                <a:t>Aplicación</a:t>
              </a:r>
            </a:p>
          </p:txBody>
        </p:sp>
      </p:grpSp>
      <p:sp>
        <p:nvSpPr>
          <p:cNvPr id="30" name="CuadroTexto 29">
            <a:extLst>
              <a:ext uri="{FF2B5EF4-FFF2-40B4-BE49-F238E27FC236}">
                <a16:creationId xmlns:a16="http://schemas.microsoft.com/office/drawing/2014/main" id="{F99CB63C-A018-4E86-894E-93A525A15EA3}"/>
              </a:ext>
            </a:extLst>
          </p:cNvPr>
          <p:cNvSpPr txBox="1"/>
          <p:nvPr/>
        </p:nvSpPr>
        <p:spPr>
          <a:xfrm>
            <a:off x="5423447" y="5653312"/>
            <a:ext cx="41711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Almacenamiento terciario</a:t>
            </a:r>
          </a:p>
        </p:txBody>
      </p:sp>
      <p:sp>
        <p:nvSpPr>
          <p:cNvPr id="31" name="Rectángulo 30">
            <a:extLst>
              <a:ext uri="{FF2B5EF4-FFF2-40B4-BE49-F238E27FC236}">
                <a16:creationId xmlns:a16="http://schemas.microsoft.com/office/drawing/2014/main" id="{3A3FCCF9-BEF9-4A82-9EFB-535B39402A3B}"/>
              </a:ext>
            </a:extLst>
          </p:cNvPr>
          <p:cNvSpPr/>
          <p:nvPr/>
        </p:nvSpPr>
        <p:spPr>
          <a:xfrm>
            <a:off x="5423449" y="5336970"/>
            <a:ext cx="4025351" cy="1155905"/>
          </a:xfrm>
          <a:prstGeom prst="rect">
            <a:avLst/>
          </a:prstGeom>
          <a:noFill/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E7579E8D-23B3-466A-945B-79FDED55768D}"/>
              </a:ext>
            </a:extLst>
          </p:cNvPr>
          <p:cNvSpPr txBox="1"/>
          <p:nvPr/>
        </p:nvSpPr>
        <p:spPr>
          <a:xfrm>
            <a:off x="1064323" y="3780418"/>
            <a:ext cx="37636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/>
              <a:t>Entidades:</a:t>
            </a:r>
            <a:r>
              <a:rPr lang="es-ES" dirty="0"/>
              <a:t> Unidades conceptuales del negocio compuestos de datos</a:t>
            </a:r>
            <a:endParaRPr lang="es-E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/>
              <a:t>Relaciones: </a:t>
            </a:r>
            <a:r>
              <a:rPr lang="es-ES" dirty="0"/>
              <a:t>Elaboración </a:t>
            </a:r>
            <a:r>
              <a:rPr lang="es-ES" dirty="0">
                <a:solidFill>
                  <a:srgbClr val="FF0000"/>
                </a:solidFill>
              </a:rPr>
              <a:t>semántica</a:t>
            </a:r>
            <a:r>
              <a:rPr lang="es-ES" dirty="0"/>
              <a:t> de la lógica entre los datos</a:t>
            </a:r>
            <a:endParaRPr lang="es-ES" b="1" dirty="0"/>
          </a:p>
        </p:txBody>
      </p:sp>
      <p:sp>
        <p:nvSpPr>
          <p:cNvPr id="34" name="CuadroTexto 33">
            <a:extLst>
              <a:ext uri="{FF2B5EF4-FFF2-40B4-BE49-F238E27FC236}">
                <a16:creationId xmlns:a16="http://schemas.microsoft.com/office/drawing/2014/main" id="{8C655CD8-66FC-402F-A007-1517CE6D9685}"/>
              </a:ext>
            </a:extLst>
          </p:cNvPr>
          <p:cNvSpPr txBox="1"/>
          <p:nvPr/>
        </p:nvSpPr>
        <p:spPr>
          <a:xfrm>
            <a:off x="1109872" y="5402514"/>
            <a:ext cx="37636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Archivos binarios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/>
              <a:t>Bloques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/>
              <a:t>Registros (Tuplas)</a:t>
            </a:r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id="{8206F254-1B8D-4D6A-8DDB-C822CFF6CFD0}"/>
              </a:ext>
            </a:extLst>
          </p:cNvPr>
          <p:cNvSpPr/>
          <p:nvPr/>
        </p:nvSpPr>
        <p:spPr>
          <a:xfrm>
            <a:off x="5423448" y="3851564"/>
            <a:ext cx="4025352" cy="1155905"/>
          </a:xfrm>
          <a:prstGeom prst="rect">
            <a:avLst/>
          </a:prstGeom>
          <a:noFill/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F4E6F878-49A8-45D8-AC0E-5D24F69CAFF0}"/>
              </a:ext>
            </a:extLst>
          </p:cNvPr>
          <p:cNvSpPr txBox="1"/>
          <p:nvPr/>
        </p:nvSpPr>
        <p:spPr>
          <a:xfrm>
            <a:off x="5751442" y="4118973"/>
            <a:ext cx="31556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Bases de Datos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3EF55F14-A40A-4464-9D74-90C4BCBA7A01}"/>
              </a:ext>
            </a:extLst>
          </p:cNvPr>
          <p:cNvSpPr txBox="1"/>
          <p:nvPr/>
        </p:nvSpPr>
        <p:spPr>
          <a:xfrm>
            <a:off x="9594574" y="5402514"/>
            <a:ext cx="23721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Virtualmente infinito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>
                <a:solidFill>
                  <a:srgbClr val="FF0000"/>
                </a:solidFill>
              </a:rPr>
              <a:t>Alta latencia</a:t>
            </a: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818B09D1-CB6E-4C82-BF3E-5E4F84B5DF65}"/>
              </a:ext>
            </a:extLst>
          </p:cNvPr>
          <p:cNvSpPr txBox="1"/>
          <p:nvPr/>
        </p:nvSpPr>
        <p:spPr>
          <a:xfrm>
            <a:off x="1064323" y="1992278"/>
            <a:ext cx="37636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/>
              <a:t>Responde </a:t>
            </a:r>
            <a:r>
              <a:rPr lang="es-ES" dirty="0"/>
              <a:t>a la </a:t>
            </a:r>
            <a:r>
              <a:rPr lang="es-ES" dirty="0">
                <a:solidFill>
                  <a:srgbClr val="FF0000"/>
                </a:solidFill>
              </a:rPr>
              <a:t>lógica del negocio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Tiene una </a:t>
            </a:r>
            <a:r>
              <a:rPr lang="es-ES" b="1" dirty="0"/>
              <a:t>funcionalidad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/>
              <a:t>Utiliza</a:t>
            </a:r>
            <a:r>
              <a:rPr lang="es-ES" dirty="0"/>
              <a:t> la DB como un </a:t>
            </a:r>
            <a:r>
              <a:rPr lang="es-ES" b="1" dirty="0"/>
              <a:t>recurso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b="1" dirty="0"/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F078596E-5A67-4C10-BD85-1F289729779A}"/>
              </a:ext>
            </a:extLst>
          </p:cNvPr>
          <p:cNvSpPr txBox="1"/>
          <p:nvPr/>
        </p:nvSpPr>
        <p:spPr>
          <a:xfrm>
            <a:off x="9594573" y="3861651"/>
            <a:ext cx="23721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/>
              <a:t>Oculta</a:t>
            </a:r>
            <a:r>
              <a:rPr lang="es-ES" dirty="0"/>
              <a:t> el Hardware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>
                <a:solidFill>
                  <a:srgbClr val="FF0000"/>
                </a:solidFill>
              </a:rPr>
              <a:t>Está limitada por él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/>
              <a:t>Opera desde la RAM</a:t>
            </a:r>
          </a:p>
        </p:txBody>
      </p:sp>
    </p:spTree>
    <p:extLst>
      <p:ext uri="{BB962C8B-B14F-4D97-AF65-F5344CB8AC3E}">
        <p14:creationId xmlns:p14="http://schemas.microsoft.com/office/powerpoint/2010/main" val="40005644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C93D62-7C04-44A1-9FAE-0E6C17B66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517" y="126660"/>
            <a:ext cx="10515600" cy="1325563"/>
          </a:xfrm>
        </p:spPr>
        <p:txBody>
          <a:bodyPr/>
          <a:lstStyle/>
          <a:p>
            <a:r>
              <a:rPr lang="es-ES" dirty="0"/>
              <a:t>Formulación de las tablas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51114EBE-AD14-4FD1-AD35-C97C833B44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544" t="59567" r="59825" b="21125"/>
          <a:stretch/>
        </p:blipFill>
        <p:spPr>
          <a:xfrm>
            <a:off x="878636" y="2217336"/>
            <a:ext cx="5661278" cy="216027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BA34190-D261-4EB6-A936-8DF48ECE22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808" y="5745724"/>
            <a:ext cx="5771789" cy="713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29FC8DF-97EA-48CB-896B-B945010C77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538" y="5047067"/>
            <a:ext cx="5560621" cy="477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9401E22A-9095-4A83-BF58-31D315DAEC3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8462" t="15683" r="55230" b="21125"/>
          <a:stretch/>
        </p:blipFill>
        <p:spPr>
          <a:xfrm>
            <a:off x="7171510" y="2994064"/>
            <a:ext cx="4597265" cy="3629420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20FE3D3-BB6D-46FF-9700-C8E86FB6E1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3335" y="1716821"/>
            <a:ext cx="5898283" cy="513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brir llave 3">
            <a:extLst>
              <a:ext uri="{FF2B5EF4-FFF2-40B4-BE49-F238E27FC236}">
                <a16:creationId xmlns:a16="http://schemas.microsoft.com/office/drawing/2014/main" id="{3D087045-2210-4E53-A618-E98BDBD38AFB}"/>
              </a:ext>
            </a:extLst>
          </p:cNvPr>
          <p:cNvSpPr/>
          <p:nvPr/>
        </p:nvSpPr>
        <p:spPr>
          <a:xfrm rot="5400000">
            <a:off x="8850622" y="794608"/>
            <a:ext cx="607445" cy="4398911"/>
          </a:xfrm>
          <a:prstGeom prst="leftBrace">
            <a:avLst/>
          </a:prstGeom>
          <a:ln w="571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E7B0203C-C7FC-4F6D-88F7-5B74DBDA3749}"/>
              </a:ext>
            </a:extLst>
          </p:cNvPr>
          <p:cNvSpPr/>
          <p:nvPr/>
        </p:nvSpPr>
        <p:spPr>
          <a:xfrm>
            <a:off x="5536808" y="1391478"/>
            <a:ext cx="6429905" cy="1062519"/>
          </a:xfrm>
          <a:prstGeom prst="round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60B00E61-DF63-4954-8743-2EA72A1705F5}"/>
              </a:ext>
            </a:extLst>
          </p:cNvPr>
          <p:cNvSpPr/>
          <p:nvPr/>
        </p:nvSpPr>
        <p:spPr>
          <a:xfrm>
            <a:off x="92517" y="4757530"/>
            <a:ext cx="6862372" cy="2011726"/>
          </a:xfrm>
          <a:prstGeom prst="round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Abrir llave 10">
            <a:extLst>
              <a:ext uri="{FF2B5EF4-FFF2-40B4-BE49-F238E27FC236}">
                <a16:creationId xmlns:a16="http://schemas.microsoft.com/office/drawing/2014/main" id="{BEFD9B3E-6E00-4E49-9CB9-4831C835736C}"/>
              </a:ext>
            </a:extLst>
          </p:cNvPr>
          <p:cNvSpPr/>
          <p:nvPr/>
        </p:nvSpPr>
        <p:spPr>
          <a:xfrm rot="16200000">
            <a:off x="3282470" y="1081178"/>
            <a:ext cx="448070" cy="6429906"/>
          </a:xfrm>
          <a:prstGeom prst="leftBrace">
            <a:avLst/>
          </a:prstGeom>
          <a:ln w="571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578220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B8DF75-E907-4A59-A775-5A0D1EC50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687" y="114283"/>
            <a:ext cx="10515600" cy="1325563"/>
          </a:xfrm>
        </p:spPr>
        <p:txBody>
          <a:bodyPr/>
          <a:lstStyle/>
          <a:p>
            <a:r>
              <a:rPr lang="es-ES" dirty="0"/>
              <a:t>Proyecciones de las tablas (Operación Sigma)</a:t>
            </a:r>
          </a:p>
        </p:txBody>
      </p:sp>
      <p:pic>
        <p:nvPicPr>
          <p:cNvPr id="9220" name="Picture 4">
            <a:extLst>
              <a:ext uri="{FF2B5EF4-FFF2-40B4-BE49-F238E27FC236}">
                <a16:creationId xmlns:a16="http://schemas.microsoft.com/office/drawing/2014/main" id="{B1D4BEFD-BF6B-4DCC-8F49-555B26F06B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7113" y="3875157"/>
            <a:ext cx="5000625" cy="485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Grupo 13">
            <a:extLst>
              <a:ext uri="{FF2B5EF4-FFF2-40B4-BE49-F238E27FC236}">
                <a16:creationId xmlns:a16="http://schemas.microsoft.com/office/drawing/2014/main" id="{02D826A9-FC84-4962-9814-DB5E455EAEEB}"/>
              </a:ext>
            </a:extLst>
          </p:cNvPr>
          <p:cNvGrpSpPr/>
          <p:nvPr/>
        </p:nvGrpSpPr>
        <p:grpSpPr>
          <a:xfrm>
            <a:off x="92764" y="1337500"/>
            <a:ext cx="4439478" cy="2177921"/>
            <a:chOff x="159026" y="1441004"/>
            <a:chExt cx="4439478" cy="2177921"/>
          </a:xfrm>
        </p:grpSpPr>
        <p:cxnSp>
          <p:nvCxnSpPr>
            <p:cNvPr id="7" name="Conector recto 6">
              <a:extLst>
                <a:ext uri="{FF2B5EF4-FFF2-40B4-BE49-F238E27FC236}">
                  <a16:creationId xmlns:a16="http://schemas.microsoft.com/office/drawing/2014/main" id="{26FBC4D7-7412-4DB7-AB03-3B54759C2211}"/>
                </a:ext>
              </a:extLst>
            </p:cNvPr>
            <p:cNvCxnSpPr>
              <a:stCxn id="5" idx="0"/>
              <a:endCxn id="4" idx="2"/>
            </p:cNvCxnSpPr>
            <p:nvPr/>
          </p:nvCxnSpPr>
          <p:spPr>
            <a:xfrm flipV="1">
              <a:off x="2046849" y="2703580"/>
              <a:ext cx="1" cy="546013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Grupo 12">
              <a:extLst>
                <a:ext uri="{FF2B5EF4-FFF2-40B4-BE49-F238E27FC236}">
                  <a16:creationId xmlns:a16="http://schemas.microsoft.com/office/drawing/2014/main" id="{B0DA5018-77D2-41D1-9482-BD5B7CEFEE37}"/>
                </a:ext>
              </a:extLst>
            </p:cNvPr>
            <p:cNvGrpSpPr/>
            <p:nvPr/>
          </p:nvGrpSpPr>
          <p:grpSpPr>
            <a:xfrm>
              <a:off x="159026" y="1441004"/>
              <a:ext cx="4439478" cy="2177921"/>
              <a:chOff x="159026" y="1435745"/>
              <a:chExt cx="4439478" cy="2177921"/>
            </a:xfrm>
          </p:grpSpPr>
          <p:pic>
            <p:nvPicPr>
              <p:cNvPr id="9218" name="Picture 2">
                <a:extLst>
                  <a:ext uri="{FF2B5EF4-FFF2-40B4-BE49-F238E27FC236}">
                    <a16:creationId xmlns:a16="http://schemas.microsoft.com/office/drawing/2014/main" id="{673CB980-CB27-41DD-A8D7-37EE9E10DE5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4254" y="2019408"/>
                <a:ext cx="4095750" cy="5810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12" name="Grupo 11">
                <a:extLst>
                  <a:ext uri="{FF2B5EF4-FFF2-40B4-BE49-F238E27FC236}">
                    <a16:creationId xmlns:a16="http://schemas.microsoft.com/office/drawing/2014/main" id="{61AE0AC8-0DCD-417A-880F-8F4576F8B4FD}"/>
                  </a:ext>
                </a:extLst>
              </p:cNvPr>
              <p:cNvGrpSpPr/>
              <p:nvPr/>
            </p:nvGrpSpPr>
            <p:grpSpPr>
              <a:xfrm>
                <a:off x="159026" y="1435745"/>
                <a:ext cx="4439478" cy="2177921"/>
                <a:chOff x="159026" y="1435745"/>
                <a:chExt cx="4439478" cy="2177921"/>
              </a:xfrm>
            </p:grpSpPr>
            <p:grpSp>
              <p:nvGrpSpPr>
                <p:cNvPr id="11" name="Grupo 10">
                  <a:extLst>
                    <a:ext uri="{FF2B5EF4-FFF2-40B4-BE49-F238E27FC236}">
                      <a16:creationId xmlns:a16="http://schemas.microsoft.com/office/drawing/2014/main" id="{83AF1A99-C651-4B93-ABBA-59B8345BB13B}"/>
                    </a:ext>
                  </a:extLst>
                </p:cNvPr>
                <p:cNvGrpSpPr/>
                <p:nvPr/>
              </p:nvGrpSpPr>
              <p:grpSpPr>
                <a:xfrm>
                  <a:off x="940292" y="2250831"/>
                  <a:ext cx="2213113" cy="1362835"/>
                  <a:chOff x="940292" y="2250831"/>
                  <a:chExt cx="2213113" cy="1362835"/>
                </a:xfrm>
              </p:grpSpPr>
              <p:sp>
                <p:nvSpPr>
                  <p:cNvPr id="4" name="Rectángulo: esquinas redondeadas 3">
                    <a:extLst>
                      <a:ext uri="{FF2B5EF4-FFF2-40B4-BE49-F238E27FC236}">
                        <a16:creationId xmlns:a16="http://schemas.microsoft.com/office/drawing/2014/main" id="{67E7C066-8DF8-45BD-95CB-FB7821CFC4C1}"/>
                      </a:ext>
                    </a:extLst>
                  </p:cNvPr>
                  <p:cNvSpPr/>
                  <p:nvPr/>
                </p:nvSpPr>
                <p:spPr>
                  <a:xfrm>
                    <a:off x="1786597" y="2250831"/>
                    <a:ext cx="520505" cy="447490"/>
                  </a:xfrm>
                  <a:prstGeom prst="roundRect">
                    <a:avLst/>
                  </a:prstGeom>
                  <a:noFill/>
                  <a:ln w="38100">
                    <a:solidFill>
                      <a:srgbClr val="FF0000"/>
                    </a:solidFill>
                  </a:ln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  <p:sp>
                <p:nvSpPr>
                  <p:cNvPr id="5" name="CuadroTexto 4">
                    <a:extLst>
                      <a:ext uri="{FF2B5EF4-FFF2-40B4-BE49-F238E27FC236}">
                        <a16:creationId xmlns:a16="http://schemas.microsoft.com/office/drawing/2014/main" id="{80C968AE-C119-4CFE-954A-373F172E7BBD}"/>
                      </a:ext>
                    </a:extLst>
                  </p:cNvPr>
                  <p:cNvSpPr txBox="1"/>
                  <p:nvPr/>
                </p:nvSpPr>
                <p:spPr>
                  <a:xfrm>
                    <a:off x="940292" y="3244334"/>
                    <a:ext cx="2213113" cy="369332"/>
                  </a:xfrm>
                  <a:prstGeom prst="rect">
                    <a:avLst/>
                  </a:prstGeom>
                  <a:noFill/>
                  <a:ln w="38100">
                    <a:solidFill>
                      <a:srgbClr val="FF0000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s-ES" dirty="0"/>
                      <a:t>Categoría semántica</a:t>
                    </a:r>
                  </a:p>
                </p:txBody>
              </p:sp>
            </p:grpSp>
            <p:grpSp>
              <p:nvGrpSpPr>
                <p:cNvPr id="10" name="Grupo 9">
                  <a:extLst>
                    <a:ext uri="{FF2B5EF4-FFF2-40B4-BE49-F238E27FC236}">
                      <a16:creationId xmlns:a16="http://schemas.microsoft.com/office/drawing/2014/main" id="{CA249FD0-A260-4AE2-80CE-AA0949777062}"/>
                    </a:ext>
                  </a:extLst>
                </p:cNvPr>
                <p:cNvGrpSpPr/>
                <p:nvPr/>
              </p:nvGrpSpPr>
              <p:grpSpPr>
                <a:xfrm>
                  <a:off x="159026" y="1435745"/>
                  <a:ext cx="4439478" cy="1553647"/>
                  <a:chOff x="159026" y="1435745"/>
                  <a:chExt cx="4439478" cy="1553647"/>
                </a:xfrm>
              </p:grpSpPr>
              <p:sp>
                <p:nvSpPr>
                  <p:cNvPr id="9" name="Rectángulo: esquinas redondeadas 8">
                    <a:extLst>
                      <a:ext uri="{FF2B5EF4-FFF2-40B4-BE49-F238E27FC236}">
                        <a16:creationId xmlns:a16="http://schemas.microsoft.com/office/drawing/2014/main" id="{26704990-5F50-48E6-9977-3824B041D34A}"/>
                      </a:ext>
                    </a:extLst>
                  </p:cNvPr>
                  <p:cNvSpPr/>
                  <p:nvPr/>
                </p:nvSpPr>
                <p:spPr>
                  <a:xfrm>
                    <a:off x="159026" y="1690687"/>
                    <a:ext cx="4439478" cy="1298705"/>
                  </a:xfrm>
                  <a:prstGeom prst="roundRect">
                    <a:avLst/>
                  </a:pr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  <p:sp>
                <p:nvSpPr>
                  <p:cNvPr id="3" name="CuadroTexto 2">
                    <a:extLst>
                      <a:ext uri="{FF2B5EF4-FFF2-40B4-BE49-F238E27FC236}">
                        <a16:creationId xmlns:a16="http://schemas.microsoft.com/office/drawing/2014/main" id="{B3E3091A-6B4B-4730-8004-E44CA5B9CFDA}"/>
                      </a:ext>
                    </a:extLst>
                  </p:cNvPr>
                  <p:cNvSpPr txBox="1"/>
                  <p:nvPr/>
                </p:nvSpPr>
                <p:spPr>
                  <a:xfrm>
                    <a:off x="1661673" y="1435745"/>
                    <a:ext cx="1290857" cy="461665"/>
                  </a:xfrm>
                  <a:prstGeom prst="rect">
                    <a:avLst/>
                  </a:prstGeom>
                  <a:solidFill>
                    <a:schemeClr val="bg1"/>
                  </a:solidFill>
                  <a:ln w="3810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r>
                      <a:rPr lang="es-ES" sz="2400" dirty="0"/>
                      <a:t>Registro</a:t>
                    </a:r>
                  </a:p>
                </p:txBody>
              </p:sp>
            </p:grpSp>
          </p:grpSp>
        </p:grpSp>
      </p:grpSp>
      <p:grpSp>
        <p:nvGrpSpPr>
          <p:cNvPr id="17" name="Grupo 16">
            <a:extLst>
              <a:ext uri="{FF2B5EF4-FFF2-40B4-BE49-F238E27FC236}">
                <a16:creationId xmlns:a16="http://schemas.microsoft.com/office/drawing/2014/main" id="{B87098DA-D071-48FF-95EF-B6F6BCB57399}"/>
              </a:ext>
            </a:extLst>
          </p:cNvPr>
          <p:cNvGrpSpPr/>
          <p:nvPr/>
        </p:nvGrpSpPr>
        <p:grpSpPr>
          <a:xfrm>
            <a:off x="4641575" y="1337500"/>
            <a:ext cx="7457661" cy="1402456"/>
            <a:chOff x="777263" y="4145334"/>
            <a:chExt cx="7457661" cy="1402456"/>
          </a:xfrm>
        </p:grpSpPr>
        <p:pic>
          <p:nvPicPr>
            <p:cNvPr id="9222" name="Picture 6">
              <a:extLst>
                <a:ext uri="{FF2B5EF4-FFF2-40B4-BE49-F238E27FC236}">
                  <a16:creationId xmlns:a16="http://schemas.microsoft.com/office/drawing/2014/main" id="{E171A6CE-11B5-4059-A541-CC42F0D4F2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3962" y="4815281"/>
              <a:ext cx="6738931" cy="4616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6" name="Grupo 15">
              <a:extLst>
                <a:ext uri="{FF2B5EF4-FFF2-40B4-BE49-F238E27FC236}">
                  <a16:creationId xmlns:a16="http://schemas.microsoft.com/office/drawing/2014/main" id="{894606E9-0047-462B-8ECC-E9640BCB120B}"/>
                </a:ext>
              </a:extLst>
            </p:cNvPr>
            <p:cNvGrpSpPr/>
            <p:nvPr/>
          </p:nvGrpSpPr>
          <p:grpSpPr>
            <a:xfrm>
              <a:off x="777263" y="4145334"/>
              <a:ext cx="7457661" cy="1402456"/>
              <a:chOff x="5054694" y="592915"/>
              <a:chExt cx="3940894" cy="1402456"/>
            </a:xfrm>
          </p:grpSpPr>
          <p:sp>
            <p:nvSpPr>
              <p:cNvPr id="18" name="Rectángulo: esquinas redondeadas 17">
                <a:extLst>
                  <a:ext uri="{FF2B5EF4-FFF2-40B4-BE49-F238E27FC236}">
                    <a16:creationId xmlns:a16="http://schemas.microsoft.com/office/drawing/2014/main" id="{A29AE6B6-76C7-43C1-B5CA-B0100B0218D0}"/>
                  </a:ext>
                </a:extLst>
              </p:cNvPr>
              <p:cNvSpPr/>
              <p:nvPr/>
            </p:nvSpPr>
            <p:spPr>
              <a:xfrm>
                <a:off x="5054694" y="837493"/>
                <a:ext cx="3940894" cy="115787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sp>
            <p:nvSpPr>
              <p:cNvPr id="19" name="CuadroTexto 18">
                <a:extLst>
                  <a:ext uri="{FF2B5EF4-FFF2-40B4-BE49-F238E27FC236}">
                    <a16:creationId xmlns:a16="http://schemas.microsoft.com/office/drawing/2014/main" id="{DA029FB4-5127-4984-8583-968A14906A03}"/>
                  </a:ext>
                </a:extLst>
              </p:cNvPr>
              <p:cNvSpPr txBox="1"/>
              <p:nvPr/>
            </p:nvSpPr>
            <p:spPr>
              <a:xfrm>
                <a:off x="5735124" y="592915"/>
                <a:ext cx="2602060" cy="461665"/>
              </a:xfrm>
              <a:prstGeom prst="rect">
                <a:avLst/>
              </a:prstGeom>
              <a:solidFill>
                <a:schemeClr val="bg1"/>
              </a:solidFill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s-ES" sz="2400" dirty="0"/>
                  <a:t>Operador de Proyección (Semántico)</a:t>
                </a:r>
              </a:p>
            </p:txBody>
          </p:sp>
        </p:grpSp>
      </p:grpSp>
      <p:sp>
        <p:nvSpPr>
          <p:cNvPr id="20" name="CuadroTexto 19">
            <a:extLst>
              <a:ext uri="{FF2B5EF4-FFF2-40B4-BE49-F238E27FC236}">
                <a16:creationId xmlns:a16="http://schemas.microsoft.com/office/drawing/2014/main" id="{B2D8DF22-2B8C-495A-B31D-9BE66FFB49BE}"/>
              </a:ext>
            </a:extLst>
          </p:cNvPr>
          <p:cNvSpPr txBox="1"/>
          <p:nvPr/>
        </p:nvSpPr>
        <p:spPr>
          <a:xfrm>
            <a:off x="4895189" y="2831452"/>
            <a:ext cx="67850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El operador de proyección opera sobre tablas y que produce tablas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rgbClr val="FF0000"/>
                </a:solidFill>
              </a:rPr>
              <a:t>Las tablas no necesariamente están indexadas</a:t>
            </a:r>
          </a:p>
        </p:txBody>
      </p:sp>
      <p:pic>
        <p:nvPicPr>
          <p:cNvPr id="9224" name="Picture 8">
            <a:extLst>
              <a:ext uri="{FF2B5EF4-FFF2-40B4-BE49-F238E27FC236}">
                <a16:creationId xmlns:a16="http://schemas.microsoft.com/office/drawing/2014/main" id="{4A7E34E0-473B-413D-8C7E-C43DD407BB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0839" y="4471091"/>
            <a:ext cx="9601200" cy="638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6" name="Picture 10">
            <a:extLst>
              <a:ext uri="{FF2B5EF4-FFF2-40B4-BE49-F238E27FC236}">
                <a16:creationId xmlns:a16="http://schemas.microsoft.com/office/drawing/2014/main" id="{59673C06-10D9-43CB-8945-D29810946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5181049"/>
            <a:ext cx="4876800" cy="77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69430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831E46-FEDF-4FD6-990D-2203F0E65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340" y="218347"/>
            <a:ext cx="10515600" cy="1325563"/>
          </a:xfrm>
        </p:spPr>
        <p:txBody>
          <a:bodyPr/>
          <a:lstStyle/>
          <a:p>
            <a:r>
              <a:rPr lang="es-ES" dirty="0"/>
              <a:t>En la práctica: SELECT-FROM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C6D084D1-2D91-49A0-BDD7-954CA5736C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462" t="15683" r="55230" b="28192"/>
          <a:stretch/>
        </p:blipFill>
        <p:spPr>
          <a:xfrm>
            <a:off x="231730" y="3001833"/>
            <a:ext cx="5188074" cy="3637820"/>
          </a:xfrm>
          <a:prstGeom prst="rect">
            <a:avLst/>
          </a:prstGeom>
        </p:spPr>
      </p:pic>
      <p:pic>
        <p:nvPicPr>
          <p:cNvPr id="10242" name="Picture 2">
            <a:extLst>
              <a:ext uri="{FF2B5EF4-FFF2-40B4-BE49-F238E27FC236}">
                <a16:creationId xmlns:a16="http://schemas.microsoft.com/office/drawing/2014/main" id="{73C8B154-95B8-4142-AEFD-6589038A07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204" y="1427766"/>
            <a:ext cx="4298707" cy="291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E18354A6-41CA-4D4E-AA5C-1ABB9BD2B2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672" t="15683" r="55230" b="28192"/>
          <a:stretch/>
        </p:blipFill>
        <p:spPr>
          <a:xfrm>
            <a:off x="5635625" y="3119963"/>
            <a:ext cx="2188540" cy="3637820"/>
          </a:xfrm>
          <a:prstGeom prst="rect">
            <a:avLst/>
          </a:prstGeom>
        </p:spPr>
      </p:pic>
      <p:pic>
        <p:nvPicPr>
          <p:cNvPr id="10244" name="Picture 4">
            <a:extLst>
              <a:ext uri="{FF2B5EF4-FFF2-40B4-BE49-F238E27FC236}">
                <a16:creationId xmlns:a16="http://schemas.microsoft.com/office/drawing/2014/main" id="{5AFC5B9B-C3C2-4525-9B32-54AD3C17BA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0385" y="2690303"/>
            <a:ext cx="1799811" cy="43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>
            <a:extLst>
              <a:ext uri="{FF2B5EF4-FFF2-40B4-BE49-F238E27FC236}">
                <a16:creationId xmlns:a16="http://schemas.microsoft.com/office/drawing/2014/main" id="{0B18D969-4DF2-4A8E-86C8-19543A3933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1940" y="2557422"/>
            <a:ext cx="266700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upo 3">
            <a:extLst>
              <a:ext uri="{FF2B5EF4-FFF2-40B4-BE49-F238E27FC236}">
                <a16:creationId xmlns:a16="http://schemas.microsoft.com/office/drawing/2014/main" id="{ED8E0F2B-2CD5-4ABB-A985-FA8D23629D01}"/>
              </a:ext>
            </a:extLst>
          </p:cNvPr>
          <p:cNvGrpSpPr/>
          <p:nvPr/>
        </p:nvGrpSpPr>
        <p:grpSpPr>
          <a:xfrm>
            <a:off x="8203516" y="3119963"/>
            <a:ext cx="3150284" cy="3637820"/>
            <a:chOff x="7453386" y="2258571"/>
            <a:chExt cx="3150284" cy="3637820"/>
          </a:xfrm>
        </p:grpSpPr>
        <p:pic>
          <p:nvPicPr>
            <p:cNvPr id="7" name="Imagen 6">
              <a:extLst>
                <a:ext uri="{FF2B5EF4-FFF2-40B4-BE49-F238E27FC236}">
                  <a16:creationId xmlns:a16="http://schemas.microsoft.com/office/drawing/2014/main" id="{3C926DAC-5951-4A4A-914A-5D95A66707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8462" t="15683" r="76661" b="28192"/>
            <a:stretch/>
          </p:blipFill>
          <p:spPr>
            <a:xfrm>
              <a:off x="7453386" y="2258571"/>
              <a:ext cx="961744" cy="3637820"/>
            </a:xfrm>
            <a:prstGeom prst="rect">
              <a:avLst/>
            </a:prstGeom>
          </p:spPr>
        </p:pic>
        <p:pic>
          <p:nvPicPr>
            <p:cNvPr id="9" name="Imagen 8">
              <a:extLst>
                <a:ext uri="{FF2B5EF4-FFF2-40B4-BE49-F238E27FC236}">
                  <a16:creationId xmlns:a16="http://schemas.microsoft.com/office/drawing/2014/main" id="{459D3A8C-DBCB-40DD-B5C7-949795353F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3672" t="15683" r="55230" b="28192"/>
            <a:stretch/>
          </p:blipFill>
          <p:spPr>
            <a:xfrm>
              <a:off x="8415130" y="2258571"/>
              <a:ext cx="2188540" cy="3637820"/>
            </a:xfrm>
            <a:prstGeom prst="rect">
              <a:avLst/>
            </a:prstGeom>
          </p:spPr>
        </p:pic>
      </p:grpSp>
      <p:sp>
        <p:nvSpPr>
          <p:cNvPr id="6" name="CuadroTexto 5">
            <a:extLst>
              <a:ext uri="{FF2B5EF4-FFF2-40B4-BE49-F238E27FC236}">
                <a16:creationId xmlns:a16="http://schemas.microsoft.com/office/drawing/2014/main" id="{04F4D6E1-AD47-44AF-B649-3403FBC22948}"/>
              </a:ext>
            </a:extLst>
          </p:cNvPr>
          <p:cNvSpPr txBox="1"/>
          <p:nvPr/>
        </p:nvSpPr>
        <p:spPr>
          <a:xfrm>
            <a:off x="5254843" y="1749219"/>
            <a:ext cx="2050894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ES" dirty="0"/>
              <a:t>SELECT salario</a:t>
            </a:r>
          </a:p>
          <a:p>
            <a:r>
              <a:rPr lang="es-ES" dirty="0"/>
              <a:t>FROM profesores 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BD4C74B6-042B-4BEC-A459-87C842FAAF9F}"/>
              </a:ext>
            </a:extLst>
          </p:cNvPr>
          <p:cNvSpPr txBox="1"/>
          <p:nvPr/>
        </p:nvSpPr>
        <p:spPr>
          <a:xfrm>
            <a:off x="8449993" y="1690773"/>
            <a:ext cx="2050894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ES" dirty="0"/>
              <a:t>SELECT id, salario</a:t>
            </a:r>
          </a:p>
          <a:p>
            <a:r>
              <a:rPr lang="es-ES" dirty="0"/>
              <a:t>FROM profesores 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4CE449FD-6F42-4A57-B5CB-C91B3C1A3D4B}"/>
              </a:ext>
            </a:extLst>
          </p:cNvPr>
          <p:cNvSpPr txBox="1"/>
          <p:nvPr/>
        </p:nvSpPr>
        <p:spPr>
          <a:xfrm>
            <a:off x="1587111" y="2261322"/>
            <a:ext cx="2050894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ES" dirty="0"/>
              <a:t>SELECT *</a:t>
            </a:r>
          </a:p>
          <a:p>
            <a:r>
              <a:rPr lang="es-ES" dirty="0"/>
              <a:t>FROM profesores </a:t>
            </a:r>
          </a:p>
        </p:txBody>
      </p:sp>
    </p:spTree>
    <p:extLst>
      <p:ext uri="{BB962C8B-B14F-4D97-AF65-F5344CB8AC3E}">
        <p14:creationId xmlns:p14="http://schemas.microsoft.com/office/powerpoint/2010/main" val="21807923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2F93E8A-82DB-489A-8E43-EADACD56D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967" y="117594"/>
            <a:ext cx="10515600" cy="1325563"/>
          </a:xfrm>
        </p:spPr>
        <p:txBody>
          <a:bodyPr/>
          <a:lstStyle/>
          <a:p>
            <a:r>
              <a:rPr lang="es-ES" dirty="0"/>
              <a:t>Búsquedas</a:t>
            </a:r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62CD5E26-9CA0-44D4-8B8B-5808CA0294EB}"/>
              </a:ext>
            </a:extLst>
          </p:cNvPr>
          <p:cNvGrpSpPr/>
          <p:nvPr/>
        </p:nvGrpSpPr>
        <p:grpSpPr>
          <a:xfrm>
            <a:off x="5087903" y="1403071"/>
            <a:ext cx="7059773" cy="1367546"/>
            <a:chOff x="777262" y="4180244"/>
            <a:chExt cx="7059773" cy="1367546"/>
          </a:xfrm>
        </p:grpSpPr>
        <p:pic>
          <p:nvPicPr>
            <p:cNvPr id="5" name="Picture 6">
              <a:extLst>
                <a:ext uri="{FF2B5EF4-FFF2-40B4-BE49-F238E27FC236}">
                  <a16:creationId xmlns:a16="http://schemas.microsoft.com/office/drawing/2014/main" id="{CED5B712-DFF4-4908-A8EA-3690EEFCBF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9607" y="4815958"/>
              <a:ext cx="6738931" cy="4616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6" name="Grupo 5">
              <a:extLst>
                <a:ext uri="{FF2B5EF4-FFF2-40B4-BE49-F238E27FC236}">
                  <a16:creationId xmlns:a16="http://schemas.microsoft.com/office/drawing/2014/main" id="{B172D4C4-726E-41F5-B46F-987B696B9199}"/>
                </a:ext>
              </a:extLst>
            </p:cNvPr>
            <p:cNvGrpSpPr/>
            <p:nvPr/>
          </p:nvGrpSpPr>
          <p:grpSpPr>
            <a:xfrm>
              <a:off x="777262" y="4180244"/>
              <a:ext cx="7059773" cy="1367546"/>
              <a:chOff x="5054694" y="627825"/>
              <a:chExt cx="3730636" cy="1367546"/>
            </a:xfrm>
          </p:grpSpPr>
          <p:sp>
            <p:nvSpPr>
              <p:cNvPr id="7" name="Rectángulo: esquinas redondeadas 6">
                <a:extLst>
                  <a:ext uri="{FF2B5EF4-FFF2-40B4-BE49-F238E27FC236}">
                    <a16:creationId xmlns:a16="http://schemas.microsoft.com/office/drawing/2014/main" id="{6CF3B006-DC50-43C2-BE50-D59105E984AD}"/>
                  </a:ext>
                </a:extLst>
              </p:cNvPr>
              <p:cNvSpPr/>
              <p:nvPr/>
            </p:nvSpPr>
            <p:spPr>
              <a:xfrm>
                <a:off x="5054694" y="837493"/>
                <a:ext cx="3730636" cy="115787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E749FC23-EE4F-4F55-BF83-97B485A0BAD9}"/>
                  </a:ext>
                </a:extLst>
              </p:cNvPr>
              <p:cNvSpPr txBox="1"/>
              <p:nvPr/>
            </p:nvSpPr>
            <p:spPr>
              <a:xfrm>
                <a:off x="5625794" y="627825"/>
                <a:ext cx="2602060" cy="461665"/>
              </a:xfrm>
              <a:prstGeom prst="rect">
                <a:avLst/>
              </a:prstGeom>
              <a:solidFill>
                <a:schemeClr val="bg1"/>
              </a:solidFill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s-ES" sz="2400" dirty="0"/>
                  <a:t>Operador de Proyección (Semántico)</a:t>
                </a:r>
              </a:p>
            </p:txBody>
          </p:sp>
        </p:grpSp>
      </p:grpSp>
      <p:grpSp>
        <p:nvGrpSpPr>
          <p:cNvPr id="13" name="Grupo 12">
            <a:extLst>
              <a:ext uri="{FF2B5EF4-FFF2-40B4-BE49-F238E27FC236}">
                <a16:creationId xmlns:a16="http://schemas.microsoft.com/office/drawing/2014/main" id="{F28AD8DB-6881-4A5F-B59F-3C9BD281EC0A}"/>
              </a:ext>
            </a:extLst>
          </p:cNvPr>
          <p:cNvGrpSpPr/>
          <p:nvPr/>
        </p:nvGrpSpPr>
        <p:grpSpPr>
          <a:xfrm>
            <a:off x="240967" y="1358320"/>
            <a:ext cx="4443990" cy="1412297"/>
            <a:chOff x="958143" y="4257633"/>
            <a:chExt cx="4443990" cy="1412297"/>
          </a:xfrm>
        </p:grpSpPr>
        <p:grpSp>
          <p:nvGrpSpPr>
            <p:cNvPr id="10" name="Grupo 9">
              <a:extLst>
                <a:ext uri="{FF2B5EF4-FFF2-40B4-BE49-F238E27FC236}">
                  <a16:creationId xmlns:a16="http://schemas.microsoft.com/office/drawing/2014/main" id="{EF0933A7-0FBC-4A3D-80BA-D35DC9865AF6}"/>
                </a:ext>
              </a:extLst>
            </p:cNvPr>
            <p:cNvGrpSpPr/>
            <p:nvPr/>
          </p:nvGrpSpPr>
          <p:grpSpPr>
            <a:xfrm>
              <a:off x="958143" y="4257633"/>
              <a:ext cx="4443990" cy="1412297"/>
              <a:chOff x="1108700" y="4278284"/>
              <a:chExt cx="4443990" cy="1412297"/>
            </a:xfrm>
          </p:grpSpPr>
          <p:sp>
            <p:nvSpPr>
              <p:cNvPr id="11" name="Rectángulo: esquinas redondeadas 10">
                <a:extLst>
                  <a:ext uri="{FF2B5EF4-FFF2-40B4-BE49-F238E27FC236}">
                    <a16:creationId xmlns:a16="http://schemas.microsoft.com/office/drawing/2014/main" id="{8CFF8D11-7202-4571-B170-E45E66270E4A}"/>
                  </a:ext>
                </a:extLst>
              </p:cNvPr>
              <p:cNvSpPr/>
              <p:nvPr/>
            </p:nvSpPr>
            <p:spPr>
              <a:xfrm>
                <a:off x="1108700" y="4532703"/>
                <a:ext cx="4443990" cy="115787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sp>
            <p:nvSpPr>
              <p:cNvPr id="12" name="CuadroTexto 11">
                <a:extLst>
                  <a:ext uri="{FF2B5EF4-FFF2-40B4-BE49-F238E27FC236}">
                    <a16:creationId xmlns:a16="http://schemas.microsoft.com/office/drawing/2014/main" id="{2D578A23-B6A0-42F1-A891-2A9BAB1EC371}"/>
                  </a:ext>
                </a:extLst>
              </p:cNvPr>
              <p:cNvSpPr txBox="1"/>
              <p:nvPr/>
            </p:nvSpPr>
            <p:spPr>
              <a:xfrm>
                <a:off x="1912236" y="4278284"/>
                <a:ext cx="2892846" cy="461665"/>
              </a:xfrm>
              <a:prstGeom prst="rect">
                <a:avLst/>
              </a:prstGeom>
              <a:solidFill>
                <a:schemeClr val="bg1"/>
              </a:solidFill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s-ES" sz="2400" dirty="0"/>
                  <a:t>Predicado semántico</a:t>
                </a:r>
              </a:p>
            </p:txBody>
          </p:sp>
        </p:grpSp>
        <p:pic>
          <p:nvPicPr>
            <p:cNvPr id="11268" name="Picture 4">
              <a:extLst>
                <a:ext uri="{FF2B5EF4-FFF2-40B4-BE49-F238E27FC236}">
                  <a16:creationId xmlns:a16="http://schemas.microsoft.com/office/drawing/2014/main" id="{4A667394-32DA-41AD-B044-06C6B7924F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4925" y="4948622"/>
              <a:ext cx="4306353" cy="4616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1270" name="Picture 6">
            <a:extLst>
              <a:ext uri="{FF2B5EF4-FFF2-40B4-BE49-F238E27FC236}">
                <a16:creationId xmlns:a16="http://schemas.microsoft.com/office/drawing/2014/main" id="{C48F7994-DE68-4FCB-AC56-DCDE806284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2562" y="3110238"/>
            <a:ext cx="9286875" cy="638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2" name="Picture 8">
            <a:extLst>
              <a:ext uri="{FF2B5EF4-FFF2-40B4-BE49-F238E27FC236}">
                <a16:creationId xmlns:a16="http://schemas.microsoft.com/office/drawing/2014/main" id="{D66BB1DC-39A9-430C-A214-E8410F9611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2562" y="3845071"/>
            <a:ext cx="9591675" cy="71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4" name="Picture 10">
            <a:extLst>
              <a:ext uri="{FF2B5EF4-FFF2-40B4-BE49-F238E27FC236}">
                <a16:creationId xmlns:a16="http://schemas.microsoft.com/office/drawing/2014/main" id="{B00EC2A5-299D-4EB9-9604-D42D9E2EF3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5767" y="4560402"/>
            <a:ext cx="4505325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6" name="Picture 12">
            <a:extLst>
              <a:ext uri="{FF2B5EF4-FFF2-40B4-BE49-F238E27FC236}">
                <a16:creationId xmlns:a16="http://schemas.microsoft.com/office/drawing/2014/main" id="{77926FA3-760C-4400-97CE-64D44B85DC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749" y="5707599"/>
            <a:ext cx="5114925" cy="733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ángulo: esquinas redondeadas 13">
            <a:extLst>
              <a:ext uri="{FF2B5EF4-FFF2-40B4-BE49-F238E27FC236}">
                <a16:creationId xmlns:a16="http://schemas.microsoft.com/office/drawing/2014/main" id="{2CC2F751-972C-4FD9-81DE-A2694426FDDD}"/>
              </a:ext>
            </a:extLst>
          </p:cNvPr>
          <p:cNvSpPr/>
          <p:nvPr/>
        </p:nvSpPr>
        <p:spPr>
          <a:xfrm>
            <a:off x="3725433" y="5582205"/>
            <a:ext cx="1563352" cy="1014699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551D8832-2BB1-45FD-8E94-86561B669F89}"/>
              </a:ext>
            </a:extLst>
          </p:cNvPr>
          <p:cNvSpPr txBox="1"/>
          <p:nvPr/>
        </p:nvSpPr>
        <p:spPr>
          <a:xfrm>
            <a:off x="6248399" y="5633900"/>
            <a:ext cx="5800166" cy="9233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Solo las tuplas que satisfacen P se presentan en esta secuencia.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rgbClr val="FF0000"/>
                </a:solidFill>
              </a:rPr>
              <a:t>Las tuplas son entregadas en el mismo orden de la tabla</a:t>
            </a:r>
            <a:r>
              <a:rPr lang="es-ES" dirty="0"/>
              <a:t>.</a:t>
            </a:r>
          </a:p>
        </p:txBody>
      </p: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6308261A-6047-46C7-A7FF-73F92A8F96C8}"/>
              </a:ext>
            </a:extLst>
          </p:cNvPr>
          <p:cNvCxnSpPr>
            <a:cxnSpLocks/>
            <a:stCxn id="14" idx="3"/>
            <a:endCxn id="15" idx="1"/>
          </p:cNvCxnSpPr>
          <p:nvPr/>
        </p:nvCxnSpPr>
        <p:spPr>
          <a:xfrm>
            <a:off x="5288785" y="6089555"/>
            <a:ext cx="959614" cy="601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Signo más 18">
            <a:extLst>
              <a:ext uri="{FF2B5EF4-FFF2-40B4-BE49-F238E27FC236}">
                <a16:creationId xmlns:a16="http://schemas.microsoft.com/office/drawing/2014/main" id="{CD9D611C-F03B-47D7-9E5C-2C74B6656484}"/>
              </a:ext>
            </a:extLst>
          </p:cNvPr>
          <p:cNvSpPr/>
          <p:nvPr/>
        </p:nvSpPr>
        <p:spPr>
          <a:xfrm>
            <a:off x="4675911" y="2049309"/>
            <a:ext cx="394063" cy="379035"/>
          </a:xfrm>
          <a:prstGeom prst="mathPlu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843373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831E46-FEDF-4FD6-990D-2203F0E65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340" y="218347"/>
            <a:ext cx="10515600" cy="1325563"/>
          </a:xfrm>
        </p:spPr>
        <p:txBody>
          <a:bodyPr/>
          <a:lstStyle/>
          <a:p>
            <a:r>
              <a:rPr lang="es-ES" dirty="0"/>
              <a:t>En la práctica: SELECT-FROM-WHERE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C6D084D1-2D91-49A0-BDD7-954CA5736C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462" t="15683" r="55230" b="28192"/>
          <a:stretch/>
        </p:blipFill>
        <p:spPr>
          <a:xfrm>
            <a:off x="231730" y="2722922"/>
            <a:ext cx="5188074" cy="3637820"/>
          </a:xfrm>
          <a:prstGeom prst="rect">
            <a:avLst/>
          </a:prstGeom>
        </p:spPr>
      </p:pic>
      <p:pic>
        <p:nvPicPr>
          <p:cNvPr id="10242" name="Picture 2">
            <a:extLst>
              <a:ext uri="{FF2B5EF4-FFF2-40B4-BE49-F238E27FC236}">
                <a16:creationId xmlns:a16="http://schemas.microsoft.com/office/drawing/2014/main" id="{73C8B154-95B8-4142-AEFD-6589038A07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204" y="1427766"/>
            <a:ext cx="4298707" cy="291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4CE449FD-6F42-4A57-B5CB-C91B3C1A3D4B}"/>
              </a:ext>
            </a:extLst>
          </p:cNvPr>
          <p:cNvSpPr txBox="1"/>
          <p:nvPr/>
        </p:nvSpPr>
        <p:spPr>
          <a:xfrm>
            <a:off x="1587110" y="2045521"/>
            <a:ext cx="2050894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ES" dirty="0"/>
              <a:t>SELECT *</a:t>
            </a:r>
          </a:p>
          <a:p>
            <a:r>
              <a:rPr lang="es-ES" dirty="0"/>
              <a:t>FROM profesores 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F894D512-E41E-4F73-BAB2-346FE2DC9C2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1913" t="37839" r="9412" b="45191"/>
          <a:stretch/>
        </p:blipFill>
        <p:spPr>
          <a:xfrm>
            <a:off x="5419804" y="3980329"/>
            <a:ext cx="6483833" cy="1936376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6A984E24-5282-4B0C-BE53-00E68255EAD1}"/>
              </a:ext>
            </a:extLst>
          </p:cNvPr>
          <p:cNvSpPr txBox="1"/>
          <p:nvPr/>
        </p:nvSpPr>
        <p:spPr>
          <a:xfrm>
            <a:off x="6362310" y="2877671"/>
            <a:ext cx="4217180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ES" dirty="0"/>
              <a:t>SELECT ID, </a:t>
            </a:r>
            <a:r>
              <a:rPr lang="es-ES" dirty="0" err="1"/>
              <a:t>name</a:t>
            </a:r>
            <a:r>
              <a:rPr lang="es-ES" dirty="0"/>
              <a:t>, </a:t>
            </a:r>
            <a:r>
              <a:rPr lang="es-ES" dirty="0" err="1"/>
              <a:t>dept_name,salary</a:t>
            </a:r>
            <a:endParaRPr lang="es-ES" dirty="0"/>
          </a:p>
          <a:p>
            <a:r>
              <a:rPr lang="es-ES" dirty="0"/>
              <a:t>FROM profesores </a:t>
            </a:r>
          </a:p>
          <a:p>
            <a:r>
              <a:rPr lang="es-ES" dirty="0"/>
              <a:t>WHERE </a:t>
            </a:r>
            <a:r>
              <a:rPr lang="es-ES" dirty="0" err="1"/>
              <a:t>salary</a:t>
            </a:r>
            <a:r>
              <a:rPr lang="es-ES" dirty="0"/>
              <a:t> &gt; 85000</a:t>
            </a:r>
          </a:p>
        </p:txBody>
      </p:sp>
    </p:spTree>
    <p:extLst>
      <p:ext uri="{BB962C8B-B14F-4D97-AF65-F5344CB8AC3E}">
        <p14:creationId xmlns:p14="http://schemas.microsoft.com/office/powerpoint/2010/main" val="429383029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171</TotalTime>
  <Words>709</Words>
  <Application>Microsoft Office PowerPoint</Application>
  <PresentationFormat>Panorámica</PresentationFormat>
  <Paragraphs>154</Paragraphs>
  <Slides>28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28</vt:i4>
      </vt:variant>
    </vt:vector>
  </HeadingPairs>
  <TitlesOfParts>
    <vt:vector size="32" baseType="lpstr">
      <vt:lpstr>Arial</vt:lpstr>
      <vt:lpstr>Calibri</vt:lpstr>
      <vt:lpstr>Calibri Light</vt:lpstr>
      <vt:lpstr>Tema de Office</vt:lpstr>
      <vt:lpstr>Búsquedas Especializadas y Operadores de Join</vt:lpstr>
      <vt:lpstr>Contenido</vt:lpstr>
      <vt:lpstr>Un poco de álgebra relacional</vt:lpstr>
      <vt:lpstr>Los datos y las Bases de Datos</vt:lpstr>
      <vt:lpstr>Formulación de las tablas</vt:lpstr>
      <vt:lpstr>Proyecciones de las tablas (Operación Sigma)</vt:lpstr>
      <vt:lpstr>En la práctica: SELECT-FROM</vt:lpstr>
      <vt:lpstr>Búsquedas</vt:lpstr>
      <vt:lpstr>En la práctica: SELECT-FROM-WHERE</vt:lpstr>
      <vt:lpstr>Búsquedas combinando tablas</vt:lpstr>
      <vt:lpstr>En la práctica:</vt:lpstr>
      <vt:lpstr>Los Diferentes Joins</vt:lpstr>
      <vt:lpstr>Recorderis del Join</vt:lpstr>
      <vt:lpstr>Ejemplo: Zoológico (mal join)</vt:lpstr>
      <vt:lpstr>Ejemplo: Zoológico (buen join)</vt:lpstr>
      <vt:lpstr>JOIN Clásico (INNER JOIN):</vt:lpstr>
      <vt:lpstr>El OUTER JOIN</vt:lpstr>
      <vt:lpstr>El FULL JOIN</vt:lpstr>
      <vt:lpstr>Queries y Sub-queries</vt:lpstr>
      <vt:lpstr>La teoría de Conjuntos se toma SQL…</vt:lpstr>
      <vt:lpstr>La teoría de Conjuntos se toma SQL…</vt:lpstr>
      <vt:lpstr>Ejemplo: Silberschatz (pp 80-85) </vt:lpstr>
      <vt:lpstr>Ejemplo Taller de Esta Semana</vt:lpstr>
      <vt:lpstr>Cuantificaciones</vt:lpstr>
      <vt:lpstr>Cuantificaciones</vt:lpstr>
      <vt:lpstr>Ejemplo: Zoológico</vt:lpstr>
      <vt:lpstr>Ejemplo: Zoológico</vt:lpstr>
      <vt:lpstr>Ejemplo: Zoológico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Búsquedas Especializadas y Vistas en DB</dc:title>
  <dc:creator>Prestamo Estudiantes</dc:creator>
  <cp:lastModifiedBy>Prestamo Estudiantes</cp:lastModifiedBy>
  <cp:revision>17</cp:revision>
  <dcterms:created xsi:type="dcterms:W3CDTF">2020-03-02T21:31:14Z</dcterms:created>
  <dcterms:modified xsi:type="dcterms:W3CDTF">2020-03-03T16:14:26Z</dcterms:modified>
</cp:coreProperties>
</file>